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87" r:id="rId4"/>
    <p:sldId id="288" r:id="rId5"/>
    <p:sldId id="317" r:id="rId6"/>
    <p:sldId id="301" r:id="rId7"/>
    <p:sldId id="333" r:id="rId8"/>
    <p:sldId id="322" r:id="rId9"/>
    <p:sldId id="302" r:id="rId10"/>
    <p:sldId id="309" r:id="rId11"/>
    <p:sldId id="323" r:id="rId12"/>
    <p:sldId id="324" r:id="rId13"/>
    <p:sldId id="313" r:id="rId14"/>
    <p:sldId id="304" r:id="rId15"/>
    <p:sldId id="325" r:id="rId16"/>
    <p:sldId id="293" r:id="rId17"/>
    <p:sldId id="294" r:id="rId18"/>
    <p:sldId id="295" r:id="rId19"/>
    <p:sldId id="271" r:id="rId20"/>
    <p:sldId id="327" r:id="rId21"/>
    <p:sldId id="272" r:id="rId22"/>
    <p:sldId id="314" r:id="rId23"/>
    <p:sldId id="275" r:id="rId24"/>
    <p:sldId id="321" r:id="rId25"/>
    <p:sldId id="328" r:id="rId26"/>
    <p:sldId id="277" r:id="rId27"/>
    <p:sldId id="316" r:id="rId28"/>
    <p:sldId id="331" r:id="rId29"/>
    <p:sldId id="330" r:id="rId30"/>
    <p:sldId id="329" r:id="rId31"/>
    <p:sldId id="326" r:id="rId32"/>
    <p:sldId id="282" r:id="rId33"/>
    <p:sldId id="283" r:id="rId34"/>
    <p:sldId id="284" r:id="rId35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41" userDrawn="1">
          <p15:clr>
            <a:srgbClr val="A4A3A4"/>
          </p15:clr>
        </p15:guide>
        <p15:guide id="2" pos="297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8F5F"/>
    <a:srgbClr val="E49564"/>
    <a:srgbClr val="D3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47" autoAdjust="0"/>
    <p:restoredTop sz="67305" autoAdjust="0"/>
  </p:normalViewPr>
  <p:slideViewPr>
    <p:cSldViewPr snapToGrid="0" snapToObjects="1">
      <p:cViewPr>
        <p:scale>
          <a:sx n="107" d="100"/>
          <a:sy n="107" d="100"/>
        </p:scale>
        <p:origin x="656" y="48"/>
      </p:cViewPr>
      <p:guideLst>
        <p:guide orient="horz" pos="1541"/>
        <p:guide pos="29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65" d="100"/>
        <a:sy n="1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2360" y="184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9E932-8821-0F46-A913-DF34635C1F7D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C3B77-2DE6-A343-8D16-607D6B5196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308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28.tiff>
</file>

<file path=ppt/media/image29.tiff>
</file>

<file path=ppt/media/image3.tiff>
</file>

<file path=ppt/media/image30.png>
</file>

<file path=ppt/media/image31.png>
</file>

<file path=ppt/media/image32.tiff>
</file>

<file path=ppt/media/image3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CCCD32-0EDC-084C-A3EC-3C34ABA27B65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4995E3-58FF-C141-AD78-FDA068597A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54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89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34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04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70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42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76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378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51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956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23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458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997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141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350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500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185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75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26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398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756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55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061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34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848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9078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073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51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8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03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141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39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66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4995E3-58FF-C141-AD78-FDA068597A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EB864-F0E1-7540-B652-2504188A38F6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2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BFC99-D092-0D4F-8D3D-61945E0A03B7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91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0E162-B31F-C843-A895-8598B004A9AB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92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32"/>
            <a:ext cx="82296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8"/>
            <a:ext cx="8229600" cy="33944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13A8D-D94C-3B4C-B6D4-D9819D11DEA3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34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76BD-825B-3140-9DDB-0C8C0B6F49B7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32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FB1AD-BD4D-5F40-B0AB-019C7B13AF7E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79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28B36-9131-F245-883A-7D757ACBD8EA}" type="datetime1">
              <a:rPr lang="en-US" smtClean="0"/>
              <a:t>7/10/17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83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42004-5FED-B44E-945F-79B1865E40EA}" type="datetime1">
              <a:rPr lang="en-US" smtClean="0"/>
              <a:t>7/10/17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76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C858-7002-3C47-9A79-83431D3C88AE}" type="datetime1">
              <a:rPr lang="en-US" smtClean="0"/>
              <a:t>7/10/17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40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44417-C475-8C4B-8E3D-530BC8A897A5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56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9CB6B-6F0A-B642-8E38-234746E39427}" type="datetime1">
              <a:rPr lang="en-US" smtClean="0"/>
              <a:t>7/10/17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46AE8-7677-9D4E-A131-49C0B0614C25}" type="datetime1">
              <a:rPr lang="en-US" smtClean="0"/>
              <a:t>7/10/17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34052-3774-B34C-A6F0-5C436C7626A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20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b="0" i="0" kern="1200">
          <a:solidFill>
            <a:schemeClr val="tx1"/>
          </a:solidFill>
          <a:latin typeface="Helvetica Neue Medium"/>
          <a:ea typeface="+mj-ea"/>
          <a:cs typeface="Helvetica Neue Medium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Neue Medium"/>
          <a:ea typeface="+mn-ea"/>
          <a:cs typeface="Helvetica Neue Medium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b="0" i="0" kern="1200">
          <a:solidFill>
            <a:schemeClr val="tx1"/>
          </a:solidFill>
          <a:latin typeface="Helvetica Neue Medium"/>
          <a:ea typeface="+mn-ea"/>
          <a:cs typeface="Helvetica Neue Medium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chemeClr val="tx1"/>
          </a:solidFill>
          <a:latin typeface="Helvetica Neue Medium"/>
          <a:ea typeface="+mn-ea"/>
          <a:cs typeface="Helvetica Neue Medium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b="0" i="0" kern="1200">
          <a:solidFill>
            <a:schemeClr val="tx1"/>
          </a:solidFill>
          <a:latin typeface="Helvetica Neue Medium"/>
          <a:ea typeface="+mn-ea"/>
          <a:cs typeface="Helvetica Neue Medium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b="0" i="0" kern="1200">
          <a:solidFill>
            <a:schemeClr val="tx1"/>
          </a:solidFill>
          <a:latin typeface="Helvetica Neue Medium"/>
          <a:ea typeface="+mn-ea"/>
          <a:cs typeface="Helvetica Neue Medium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tiff"/><Relationship Id="rId8" Type="http://schemas.openxmlformats.org/officeDocument/2006/relationships/image" Target="../media/image3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8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em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9.png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83021" y="128813"/>
            <a:ext cx="7417021" cy="193363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/>
              <a:t>Popularity Prediction of Facebook Videos for Higher Quality Streaming </a:t>
            </a:r>
            <a:endParaRPr lang="en-US" sz="3300" dirty="0"/>
          </a:p>
        </p:txBody>
      </p:sp>
      <p:pic>
        <p:nvPicPr>
          <p:cNvPr id="7" name="Picture 6" descr="princeton-logo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26" y="4113802"/>
            <a:ext cx="1776043" cy="5014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452" y="4000017"/>
            <a:ext cx="1977374" cy="74556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058" y="3964373"/>
            <a:ext cx="2202733" cy="8810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3036" y="4181518"/>
            <a:ext cx="1631043" cy="420676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2142545" y="1732842"/>
            <a:ext cx="1862405" cy="2021869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endParaRPr lang="en-US" sz="1500" dirty="0">
              <a:solidFill>
                <a:schemeClr val="tx1">
                  <a:lumMod val="85000"/>
                  <a:lumOff val="15000"/>
                </a:schemeClr>
              </a:solidFill>
              <a:latin typeface="Helvetica Neue Medium"/>
              <a:cs typeface="Helvetica Neue Medium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305857" y="3994285"/>
            <a:ext cx="473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rtxmi" charset="0"/>
              </a:rPr>
              <a:t>♭ </a:t>
            </a: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031234" y="3971135"/>
            <a:ext cx="29527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sz="2600" baseline="30000" dirty="0"/>
              <a:t>†</a:t>
            </a:r>
            <a:endParaRPr lang="en-US" sz="2600" dirty="0"/>
          </a:p>
        </p:txBody>
      </p:sp>
      <p:sp>
        <p:nvSpPr>
          <p:cNvPr id="22" name="Rectangle 21"/>
          <p:cNvSpPr/>
          <p:nvPr/>
        </p:nvSpPr>
        <p:spPr>
          <a:xfrm>
            <a:off x="2044845" y="3932596"/>
            <a:ext cx="3770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xsy" charset="0"/>
              </a:rPr>
              <a:t>∗ </a:t>
            </a:r>
            <a:endParaRPr lang="en-US" sz="2000" dirty="0"/>
          </a:p>
        </p:txBody>
      </p:sp>
      <p:sp>
        <p:nvSpPr>
          <p:cNvPr id="24" name="Rectangle 23"/>
          <p:cNvSpPr/>
          <p:nvPr/>
        </p:nvSpPr>
        <p:spPr>
          <a:xfrm>
            <a:off x="6381912" y="3982890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‡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2061245" y="2088141"/>
            <a:ext cx="4860572" cy="1559048"/>
            <a:chOff x="2159027" y="2195662"/>
            <a:chExt cx="4860572" cy="1559048"/>
          </a:xfrm>
        </p:grpSpPr>
        <p:sp>
          <p:nvSpPr>
            <p:cNvPr id="6" name="Subtitle 2"/>
            <p:cNvSpPr txBox="1">
              <a:spLocks/>
            </p:cNvSpPr>
            <p:nvPr/>
          </p:nvSpPr>
          <p:spPr>
            <a:xfrm>
              <a:off x="2159027" y="2267297"/>
              <a:ext cx="4666598" cy="1487413"/>
            </a:xfrm>
            <a:prstGeom prst="rect">
              <a:avLst/>
            </a:prstGeom>
          </p:spPr>
          <p:txBody>
            <a:bodyPr vert="horz" lIns="68580" tIns="34290" rIns="68580" bIns="34290" rtlCol="0">
              <a:no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20000"/>
                </a:lnSpc>
                <a:buNone/>
              </a:pPr>
              <a:r>
                <a:rPr lang="en-US" sz="2400" dirty="0">
                  <a:solidFill>
                    <a:schemeClr val="accent6">
                      <a:lumMod val="75000"/>
                    </a:schemeClr>
                  </a:solidFill>
                  <a:latin typeface="Helvetica Neue Medium"/>
                  <a:cs typeface="Helvetica Neue Medium"/>
                </a:rPr>
                <a:t>Linpeng </a:t>
              </a:r>
              <a:r>
                <a:rPr lang="en-US" sz="2400" dirty="0" smtClean="0">
                  <a:solidFill>
                    <a:schemeClr val="accent6">
                      <a:lumMod val="75000"/>
                    </a:schemeClr>
                  </a:solidFill>
                  <a:latin typeface="Helvetica Neue Medium"/>
                  <a:cs typeface="Helvetica Neue Medium"/>
                </a:rPr>
                <a:t>Tang</a:t>
              </a:r>
              <a:endParaRPr lang="en-US" sz="2600" baseline="30000" dirty="0" smtClean="0">
                <a:solidFill>
                  <a:schemeClr val="accent6">
                    <a:lumMod val="75000"/>
                  </a:schemeClr>
                </a:solidFill>
                <a:latin typeface="Helvetica Neue Medium"/>
                <a:cs typeface="Helvetica Neue Medium"/>
              </a:endParaRPr>
            </a:p>
            <a:p>
              <a:pPr marL="0" indent="0" algn="ctr">
                <a:lnSpc>
                  <a:spcPct val="120000"/>
                </a:lnSpc>
                <a:buNone/>
              </a:pPr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elvetica Neue Medium"/>
                  <a:cs typeface="Helvetica Neue Medium"/>
                </a:rPr>
                <a:t>Qi Huang</a:t>
              </a:r>
              <a:r>
                <a:rPr lang="en-US" sz="2000" dirty="0" smtClean="0"/>
                <a:t>  </a:t>
              </a:r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elvetica Neue Medium"/>
                  <a:cs typeface="Helvetica Neue Medium"/>
                </a:rPr>
                <a:t>, Amit Puntambekar</a:t>
              </a:r>
              <a:endParaRPr lang="en-US" sz="2000" baseline="30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Medium"/>
                <a:cs typeface="Helvetica Neue Medium"/>
              </a:endParaRPr>
            </a:p>
            <a:p>
              <a:pPr marL="0" indent="0" algn="ctr">
                <a:lnSpc>
                  <a:spcPct val="120000"/>
                </a:lnSpc>
                <a:buNone/>
              </a:pP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elvetica Neue Medium"/>
                  <a:cs typeface="Helvetica Neue Medium"/>
                </a:rPr>
                <a:t>Ymir </a:t>
              </a:r>
              <a:r>
                <a:rPr 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elvetica Neue Medium"/>
                  <a:cs typeface="Helvetica Neue Medium"/>
                </a:rPr>
                <a:t>Vigfusson , Wyatt Lloyd   , Kai Li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83700" y="2727338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latin typeface="rtxmi" charset="0"/>
                </a:rPr>
                <a:t>♭ </a:t>
              </a:r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75787" y="3139064"/>
              <a:ext cx="29527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k-SK" sz="2600" baseline="30000" dirty="0"/>
                <a:t>†</a:t>
              </a:r>
              <a:endParaRPr lang="en-US" sz="26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119043" y="2727338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latin typeface="rtxmi" charset="0"/>
                </a:rPr>
                <a:t>♭ </a:t>
              </a:r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67787" y="2195662"/>
              <a:ext cx="3770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txsy" charset="0"/>
                </a:rPr>
                <a:t>∗ </a:t>
              </a:r>
              <a:endParaRPr lang="en-US" sz="2000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42573" y="3077035"/>
              <a:ext cx="37702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txsy" charset="0"/>
                </a:rPr>
                <a:t>∗ </a:t>
              </a:r>
              <a:endParaRPr lang="en-US" sz="2000" dirty="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5592300" y="3111070"/>
              <a:ext cx="472060" cy="373554"/>
              <a:chOff x="223874" y="2432706"/>
              <a:chExt cx="472060" cy="373554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80436" y="2432706"/>
                <a:ext cx="4154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latin typeface="rtxmi" charset="0"/>
                  </a:rPr>
                  <a:t>♭</a:t>
                </a:r>
                <a:endParaRPr lang="en-US" dirty="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223874" y="2436928"/>
                <a:ext cx="3000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/>
                  <a:t>‡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819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2"/>
    </mc:Choice>
    <mc:Fallback xmlns="">
      <p:transition xmlns:p14="http://schemas.microsoft.com/office/powerpoint/2010/main" spd="slow" advTm="123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450181" y="1386116"/>
            <a:ext cx="4243042" cy="705656"/>
            <a:chOff x="7313678" y="620096"/>
            <a:chExt cx="2777401" cy="411320"/>
          </a:xfrm>
        </p:grpSpPr>
        <p:grpSp>
          <p:nvGrpSpPr>
            <p:cNvPr id="17" name="Group 16"/>
            <p:cNvGrpSpPr/>
            <p:nvPr/>
          </p:nvGrpSpPr>
          <p:grpSpPr>
            <a:xfrm>
              <a:off x="7313678" y="620096"/>
              <a:ext cx="2777401" cy="411320"/>
              <a:chOff x="7318702" y="620096"/>
              <a:chExt cx="2777401" cy="411320"/>
            </a:xfrm>
          </p:grpSpPr>
          <p:sp>
            <p:nvSpPr>
              <p:cNvPr id="24" name="Rounded Rectangle 23"/>
              <p:cNvSpPr/>
              <p:nvPr/>
            </p:nvSpPr>
            <p:spPr>
              <a:xfrm>
                <a:off x="7340522" y="652939"/>
                <a:ext cx="2733761" cy="378477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318702" y="620096"/>
                <a:ext cx="2777401" cy="24574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Helvetica Neue"/>
                    <a:cs typeface="Helvetica Neue"/>
                  </a:rPr>
                  <a:t>Streaming Video Engine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3691" y="811548"/>
              <a:ext cx="316484" cy="1923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3848" y="817074"/>
              <a:ext cx="316484" cy="19233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4005" y="811548"/>
              <a:ext cx="316484" cy="19233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162" y="811548"/>
              <a:ext cx="316484" cy="19233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177" y="812727"/>
              <a:ext cx="316484" cy="19233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3377" y="813454"/>
              <a:ext cx="316484" cy="192330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1725235" y="2926482"/>
            <a:ext cx="3911301" cy="1321246"/>
            <a:chOff x="3693428" y="2288412"/>
            <a:chExt cx="3911301" cy="1321246"/>
          </a:xfrm>
        </p:grpSpPr>
        <p:sp>
          <p:nvSpPr>
            <p:cNvPr id="30" name="Cloud 29"/>
            <p:cNvSpPr/>
            <p:nvPr/>
          </p:nvSpPr>
          <p:spPr>
            <a:xfrm>
              <a:off x="3693428" y="2529455"/>
              <a:ext cx="3911301" cy="1080203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/>
            <a:lstStyle/>
            <a:p>
              <a:endParaRPr lang="en-US" sz="900" dirty="0">
                <a:ln>
                  <a:solidFill>
                    <a:schemeClr val="tx1"/>
                  </a:solidFill>
                </a:ln>
                <a:noFill/>
                <a:latin typeface="Helvetica Neue Medium"/>
                <a:cs typeface="Helvetica Neue Medium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7185" y="2795228"/>
              <a:ext cx="980037" cy="50124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1968" y="2851719"/>
              <a:ext cx="759132" cy="38825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5846" y="2909549"/>
              <a:ext cx="532990" cy="272598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510073" y="2540751"/>
              <a:ext cx="1142242" cy="323165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smtClean="0">
                  <a:latin typeface="Helvetica Neue"/>
                  <a:cs typeface="Helvetica Neue"/>
                </a:rPr>
                <a:t>CDN</a:t>
              </a:r>
              <a:endParaRPr lang="en-US" sz="1500" b="1" dirty="0">
                <a:latin typeface="Helvetica Neue"/>
                <a:cs typeface="Helvetica Neue"/>
              </a:endParaRPr>
            </a:p>
          </p:txBody>
        </p:sp>
        <p:sp>
          <p:nvSpPr>
            <p:cNvPr id="32" name="Down Arrow 31"/>
            <p:cNvSpPr/>
            <p:nvPr/>
          </p:nvSpPr>
          <p:spPr>
            <a:xfrm>
              <a:off x="5510073" y="2288412"/>
              <a:ext cx="258958" cy="212761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1481110" y="2434834"/>
            <a:ext cx="4176373" cy="4822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Helvetica Neue"/>
              <a:cs typeface="Helvetica Ne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481109" y="2469538"/>
            <a:ext cx="4176373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Backend Storage</a:t>
            </a:r>
            <a:endParaRPr lang="en-US" b="1" dirty="0">
              <a:latin typeface="Helvetica Neue"/>
              <a:cs typeface="Helvetica Neue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6121720" y="2378824"/>
            <a:ext cx="1769859" cy="649311"/>
            <a:chOff x="7310075" y="652939"/>
            <a:chExt cx="2777401" cy="378477"/>
          </a:xfrm>
        </p:grpSpPr>
        <p:sp>
          <p:nvSpPr>
            <p:cNvPr id="56" name="Rounded Rectangle 55"/>
            <p:cNvSpPr/>
            <p:nvPr/>
          </p:nvSpPr>
          <p:spPr>
            <a:xfrm>
              <a:off x="7340522" y="652939"/>
              <a:ext cx="2733761" cy="37847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Helvetica Neue"/>
                <a:cs typeface="Helvetica Neue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10075" y="729525"/>
              <a:ext cx="2777401" cy="215280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smtClean="0">
                  <a:latin typeface="Helvetica Neue"/>
                  <a:cs typeface="Helvetica Neue"/>
                </a:rPr>
                <a:t>CHESS-VPS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751259" y="1451579"/>
            <a:ext cx="2166279" cy="654139"/>
            <a:chOff x="5876964" y="910411"/>
            <a:chExt cx="2467466" cy="654139"/>
          </a:xfrm>
        </p:grpSpPr>
        <p:sp>
          <p:nvSpPr>
            <p:cNvPr id="59" name="Down Arrow 58"/>
            <p:cNvSpPr/>
            <p:nvPr/>
          </p:nvSpPr>
          <p:spPr>
            <a:xfrm rot="7510088">
              <a:off x="6282179" y="1028404"/>
              <a:ext cx="130931" cy="941362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289080" y="910411"/>
              <a:ext cx="20553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Predicted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Popular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Videos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661410" y="3120197"/>
            <a:ext cx="3418459" cy="1647066"/>
            <a:chOff x="5661410" y="3120197"/>
            <a:chExt cx="3418459" cy="1647066"/>
          </a:xfrm>
        </p:grpSpPr>
        <p:sp>
          <p:nvSpPr>
            <p:cNvPr id="58" name="Down Arrow 57"/>
            <p:cNvSpPr/>
            <p:nvPr/>
          </p:nvSpPr>
          <p:spPr>
            <a:xfrm rot="14058201">
              <a:off x="5858588" y="3000764"/>
              <a:ext cx="165151" cy="559508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453181" y="3362048"/>
              <a:ext cx="16266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Social signals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131300" y="3899813"/>
              <a:ext cx="2281822" cy="867450"/>
              <a:chOff x="7340521" y="652939"/>
              <a:chExt cx="3490779" cy="614786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7340521" y="652939"/>
                <a:ext cx="3490779" cy="614786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510989" y="744935"/>
                <a:ext cx="3249480" cy="37674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latin typeface="Helvetica Neue"/>
                    <a:cs typeface="Helvetica Neue"/>
                  </a:rPr>
                  <a:t>Facebook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Graph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Serving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System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sp>
          <p:nvSpPr>
            <p:cNvPr id="36" name="Down Arrow 35"/>
            <p:cNvSpPr/>
            <p:nvPr/>
          </p:nvSpPr>
          <p:spPr>
            <a:xfrm rot="10800000">
              <a:off x="7249519" y="3120197"/>
              <a:ext cx="165151" cy="637303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758964" y="3364613"/>
              <a:ext cx="14151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Access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logs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99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450181" y="1386116"/>
            <a:ext cx="4243042" cy="705656"/>
            <a:chOff x="7313678" y="620096"/>
            <a:chExt cx="2777401" cy="411320"/>
          </a:xfrm>
        </p:grpSpPr>
        <p:grpSp>
          <p:nvGrpSpPr>
            <p:cNvPr id="17" name="Group 16"/>
            <p:cNvGrpSpPr/>
            <p:nvPr/>
          </p:nvGrpSpPr>
          <p:grpSpPr>
            <a:xfrm>
              <a:off x="7313678" y="620096"/>
              <a:ext cx="2777401" cy="411320"/>
              <a:chOff x="7318702" y="620096"/>
              <a:chExt cx="2777401" cy="411320"/>
            </a:xfrm>
          </p:grpSpPr>
          <p:sp>
            <p:nvSpPr>
              <p:cNvPr id="24" name="Rounded Rectangle 23"/>
              <p:cNvSpPr/>
              <p:nvPr/>
            </p:nvSpPr>
            <p:spPr>
              <a:xfrm>
                <a:off x="7340522" y="652939"/>
                <a:ext cx="2733761" cy="378477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318702" y="620096"/>
                <a:ext cx="2777401" cy="24574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Helvetica Neue"/>
                    <a:cs typeface="Helvetica Neue"/>
                  </a:rPr>
                  <a:t>Streaming Video Engine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3691" y="811548"/>
              <a:ext cx="316484" cy="1923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3848" y="817074"/>
              <a:ext cx="316484" cy="19233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4005" y="811548"/>
              <a:ext cx="316484" cy="19233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162" y="811548"/>
              <a:ext cx="316484" cy="19233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177" y="812727"/>
              <a:ext cx="316484" cy="19233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3377" y="813454"/>
              <a:ext cx="316484" cy="192330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1725235" y="2926482"/>
            <a:ext cx="3911301" cy="1321246"/>
            <a:chOff x="3693428" y="2288412"/>
            <a:chExt cx="3911301" cy="1321246"/>
          </a:xfrm>
        </p:grpSpPr>
        <p:sp>
          <p:nvSpPr>
            <p:cNvPr id="30" name="Cloud 29"/>
            <p:cNvSpPr/>
            <p:nvPr/>
          </p:nvSpPr>
          <p:spPr>
            <a:xfrm>
              <a:off x="3693428" y="2529455"/>
              <a:ext cx="3911301" cy="1080203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/>
            <a:lstStyle/>
            <a:p>
              <a:endParaRPr lang="en-US" sz="900" dirty="0">
                <a:ln>
                  <a:solidFill>
                    <a:schemeClr val="tx1"/>
                  </a:solidFill>
                </a:ln>
                <a:noFill/>
                <a:latin typeface="Helvetica Neue Medium"/>
                <a:cs typeface="Helvetica Neue Medium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7185" y="2795228"/>
              <a:ext cx="980037" cy="50124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1968" y="2851719"/>
              <a:ext cx="759132" cy="38825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5846" y="2909549"/>
              <a:ext cx="532990" cy="272598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510073" y="2540751"/>
              <a:ext cx="1142242" cy="323165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smtClean="0">
                  <a:latin typeface="Helvetica Neue"/>
                  <a:cs typeface="Helvetica Neue"/>
                </a:rPr>
                <a:t>CDN</a:t>
              </a:r>
              <a:endParaRPr lang="en-US" sz="1500" b="1" dirty="0">
                <a:latin typeface="Helvetica Neue"/>
                <a:cs typeface="Helvetica Neue"/>
              </a:endParaRPr>
            </a:p>
          </p:txBody>
        </p:sp>
        <p:sp>
          <p:nvSpPr>
            <p:cNvPr id="32" name="Down Arrow 31"/>
            <p:cNvSpPr/>
            <p:nvPr/>
          </p:nvSpPr>
          <p:spPr>
            <a:xfrm>
              <a:off x="5510073" y="2288412"/>
              <a:ext cx="258958" cy="212761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1481110" y="2434834"/>
            <a:ext cx="4176373" cy="4822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Helvetica Neue"/>
              <a:cs typeface="Helvetica Ne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481109" y="2469538"/>
            <a:ext cx="4176373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Backend Storage</a:t>
            </a:r>
            <a:endParaRPr lang="en-US" b="1" dirty="0">
              <a:latin typeface="Helvetica Neue"/>
              <a:cs typeface="Helvetica Neue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751259" y="1451579"/>
            <a:ext cx="2166279" cy="654139"/>
            <a:chOff x="5876964" y="910411"/>
            <a:chExt cx="2467466" cy="654139"/>
          </a:xfrm>
        </p:grpSpPr>
        <p:sp>
          <p:nvSpPr>
            <p:cNvPr id="59" name="Down Arrow 58"/>
            <p:cNvSpPr/>
            <p:nvPr/>
          </p:nvSpPr>
          <p:spPr>
            <a:xfrm rot="7510088">
              <a:off x="6282179" y="1028404"/>
              <a:ext cx="130931" cy="941362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289080" y="910411"/>
              <a:ext cx="20553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Predicted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Popular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Videos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490474" y="1990151"/>
            <a:ext cx="1660685" cy="807245"/>
            <a:chOff x="4490474" y="1990151"/>
            <a:chExt cx="1660685" cy="807245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4490474" y="2104358"/>
              <a:ext cx="537618" cy="297707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934764" y="1990151"/>
              <a:ext cx="12163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QuickFire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Encoded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7620" y="2580257"/>
              <a:ext cx="424555" cy="217139"/>
            </a:xfrm>
            <a:prstGeom prst="rect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</p:pic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5260" y="1549977"/>
            <a:ext cx="424555" cy="217139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6121720" y="2378824"/>
            <a:ext cx="1769859" cy="649311"/>
            <a:chOff x="7310075" y="652939"/>
            <a:chExt cx="2777401" cy="378477"/>
          </a:xfrm>
        </p:grpSpPr>
        <p:sp>
          <p:nvSpPr>
            <p:cNvPr id="42" name="Rounded Rectangle 41"/>
            <p:cNvSpPr/>
            <p:nvPr/>
          </p:nvSpPr>
          <p:spPr>
            <a:xfrm>
              <a:off x="7340522" y="652939"/>
              <a:ext cx="2733761" cy="37847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Helvetica Neue"/>
                <a:cs typeface="Helvetica Neue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310075" y="729525"/>
              <a:ext cx="2777401" cy="215280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smtClean="0">
                  <a:latin typeface="Helvetica Neue"/>
                  <a:cs typeface="Helvetica Neue"/>
                </a:rPr>
                <a:t>CHESS-VPS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322182" y="2045361"/>
            <a:ext cx="1261316" cy="834184"/>
            <a:chOff x="1322182" y="2045361"/>
            <a:chExt cx="1261316" cy="834184"/>
          </a:xfrm>
        </p:grpSpPr>
        <p:grpSp>
          <p:nvGrpSpPr>
            <p:cNvPr id="45" name="Group 44"/>
            <p:cNvGrpSpPr/>
            <p:nvPr/>
          </p:nvGrpSpPr>
          <p:grpSpPr>
            <a:xfrm>
              <a:off x="1322182" y="2045361"/>
              <a:ext cx="1261316" cy="367386"/>
              <a:chOff x="1523660" y="1491605"/>
              <a:chExt cx="1261316" cy="367386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 flipV="1">
                <a:off x="2275731" y="1538588"/>
                <a:ext cx="437663" cy="320403"/>
              </a:xfrm>
              <a:prstGeom prst="straightConnector1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1523660" y="1491605"/>
                <a:ext cx="12613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>
                    <a:latin typeface="Helvetica Neue" charset="0"/>
                    <a:ea typeface="Helvetica Neue" charset="0"/>
                    <a:cs typeface="Helvetica Neue" charset="0"/>
                  </a:rPr>
                  <a:t>Original</a:t>
                </a:r>
                <a:endParaRPr lang="en-US" sz="1600" b="1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9746" y="2451288"/>
              <a:ext cx="837338" cy="428257"/>
            </a:xfrm>
            <a:prstGeom prst="rect">
              <a:avLst/>
            </a:prstGeom>
          </p:spPr>
        </p:pic>
      </p:grpSp>
      <p:grpSp>
        <p:nvGrpSpPr>
          <p:cNvPr id="49" name="Group 48"/>
          <p:cNvGrpSpPr/>
          <p:nvPr/>
        </p:nvGrpSpPr>
        <p:grpSpPr>
          <a:xfrm>
            <a:off x="5661410" y="3120197"/>
            <a:ext cx="3418459" cy="1647066"/>
            <a:chOff x="5661410" y="3120197"/>
            <a:chExt cx="3418459" cy="1647066"/>
          </a:xfrm>
        </p:grpSpPr>
        <p:sp>
          <p:nvSpPr>
            <p:cNvPr id="50" name="Down Arrow 49"/>
            <p:cNvSpPr/>
            <p:nvPr/>
          </p:nvSpPr>
          <p:spPr>
            <a:xfrm rot="14058201">
              <a:off x="5858588" y="3000764"/>
              <a:ext cx="165151" cy="559508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453181" y="3362048"/>
              <a:ext cx="16266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Social signals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6131300" y="3899813"/>
              <a:ext cx="2281822" cy="867450"/>
              <a:chOff x="7340521" y="652939"/>
              <a:chExt cx="3490779" cy="614786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7340521" y="652939"/>
                <a:ext cx="3490779" cy="614786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7510989" y="744935"/>
                <a:ext cx="3249480" cy="37674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latin typeface="Helvetica Neue"/>
                    <a:cs typeface="Helvetica Neue"/>
                  </a:rPr>
                  <a:t>Facebook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Graph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Serving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System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sp>
          <p:nvSpPr>
            <p:cNvPr id="53" name="Down Arrow 52"/>
            <p:cNvSpPr/>
            <p:nvPr/>
          </p:nvSpPr>
          <p:spPr>
            <a:xfrm rot="10800000">
              <a:off x="7249519" y="3120197"/>
              <a:ext cx="165151" cy="637303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8964" y="3364613"/>
              <a:ext cx="14151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Access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logs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077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5661410" y="3120197"/>
            <a:ext cx="3418459" cy="1647066"/>
            <a:chOff x="5661410" y="3120197"/>
            <a:chExt cx="3418459" cy="1647066"/>
          </a:xfrm>
        </p:grpSpPr>
        <p:sp>
          <p:nvSpPr>
            <p:cNvPr id="47" name="Down Arrow 46"/>
            <p:cNvSpPr/>
            <p:nvPr/>
          </p:nvSpPr>
          <p:spPr>
            <a:xfrm rot="14058201">
              <a:off x="5858588" y="3000764"/>
              <a:ext cx="165151" cy="559508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453181" y="3362048"/>
              <a:ext cx="16266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Social signals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6131300" y="3899813"/>
              <a:ext cx="2281822" cy="867450"/>
              <a:chOff x="7340521" y="652939"/>
              <a:chExt cx="3490779" cy="614786"/>
            </a:xfrm>
          </p:grpSpPr>
          <p:sp>
            <p:nvSpPr>
              <p:cNvPr id="52" name="Rounded Rectangle 51"/>
              <p:cNvSpPr/>
              <p:nvPr/>
            </p:nvSpPr>
            <p:spPr>
              <a:xfrm>
                <a:off x="7340521" y="652939"/>
                <a:ext cx="3490779" cy="614786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7510989" y="744935"/>
                <a:ext cx="3249480" cy="37674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latin typeface="Helvetica Neue"/>
                    <a:cs typeface="Helvetica Neue"/>
                  </a:rPr>
                  <a:t>Facebook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Graph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Serving</a:t>
                </a:r>
                <a:r>
                  <a:rPr lang="zh-CN" altLang="en-US" b="1" dirty="0" smtClean="0">
                    <a:latin typeface="Helvetica Neue"/>
                    <a:cs typeface="Helvetica Neue"/>
                  </a:rPr>
                  <a:t> </a:t>
                </a:r>
                <a:r>
                  <a:rPr lang="en-US" altLang="zh-CN" b="1" dirty="0" smtClean="0">
                    <a:latin typeface="Helvetica Neue"/>
                    <a:cs typeface="Helvetica Neue"/>
                  </a:rPr>
                  <a:t>System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sp>
          <p:nvSpPr>
            <p:cNvPr id="50" name="Down Arrow 49"/>
            <p:cNvSpPr/>
            <p:nvPr/>
          </p:nvSpPr>
          <p:spPr>
            <a:xfrm rot="10800000">
              <a:off x="7249519" y="3120197"/>
              <a:ext cx="165151" cy="637303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58964" y="3364613"/>
              <a:ext cx="14151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Access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logs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450181" y="1386116"/>
            <a:ext cx="4243042" cy="705656"/>
            <a:chOff x="7313678" y="620096"/>
            <a:chExt cx="2777401" cy="411320"/>
          </a:xfrm>
        </p:grpSpPr>
        <p:grpSp>
          <p:nvGrpSpPr>
            <p:cNvPr id="17" name="Group 16"/>
            <p:cNvGrpSpPr/>
            <p:nvPr/>
          </p:nvGrpSpPr>
          <p:grpSpPr>
            <a:xfrm>
              <a:off x="7313678" y="620096"/>
              <a:ext cx="2777401" cy="411320"/>
              <a:chOff x="7318702" y="620096"/>
              <a:chExt cx="2777401" cy="411320"/>
            </a:xfrm>
          </p:grpSpPr>
          <p:sp>
            <p:nvSpPr>
              <p:cNvPr id="24" name="Rounded Rectangle 23"/>
              <p:cNvSpPr/>
              <p:nvPr/>
            </p:nvSpPr>
            <p:spPr>
              <a:xfrm>
                <a:off x="7340522" y="652939"/>
                <a:ext cx="2733761" cy="378477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318702" y="620096"/>
                <a:ext cx="2777401" cy="24574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Helvetica Neue"/>
                    <a:cs typeface="Helvetica Neue"/>
                  </a:rPr>
                  <a:t>Streaming Video Engine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3691" y="811548"/>
              <a:ext cx="316484" cy="1923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3848" y="817074"/>
              <a:ext cx="316484" cy="19233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4005" y="811548"/>
              <a:ext cx="316484" cy="19233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162" y="811548"/>
              <a:ext cx="316484" cy="19233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177" y="812727"/>
              <a:ext cx="316484" cy="19233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3377" y="813454"/>
              <a:ext cx="316484" cy="192330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1725235" y="2926482"/>
            <a:ext cx="3911301" cy="1321246"/>
            <a:chOff x="3693428" y="2288412"/>
            <a:chExt cx="3911301" cy="1321246"/>
          </a:xfrm>
        </p:grpSpPr>
        <p:sp>
          <p:nvSpPr>
            <p:cNvPr id="30" name="Cloud 29"/>
            <p:cNvSpPr/>
            <p:nvPr/>
          </p:nvSpPr>
          <p:spPr>
            <a:xfrm>
              <a:off x="3693428" y="2529455"/>
              <a:ext cx="3911301" cy="1080203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/>
            <a:lstStyle/>
            <a:p>
              <a:endParaRPr lang="en-US" sz="900" dirty="0">
                <a:ln>
                  <a:solidFill>
                    <a:schemeClr val="tx1"/>
                  </a:solidFill>
                </a:ln>
                <a:noFill/>
                <a:latin typeface="Helvetica Neue Medium"/>
                <a:cs typeface="Helvetica Neue Medium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7185" y="2795228"/>
              <a:ext cx="980037" cy="501240"/>
            </a:xfrm>
            <a:prstGeom prst="rect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1968" y="2851719"/>
              <a:ext cx="759132" cy="388258"/>
            </a:xfrm>
            <a:prstGeom prst="rect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5846" y="2909549"/>
              <a:ext cx="532990" cy="272598"/>
            </a:xfrm>
            <a:prstGeom prst="rect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</p:pic>
        <p:sp>
          <p:nvSpPr>
            <p:cNvPr id="31" name="TextBox 30"/>
            <p:cNvSpPr txBox="1"/>
            <p:nvPr/>
          </p:nvSpPr>
          <p:spPr>
            <a:xfrm>
              <a:off x="5510073" y="2540751"/>
              <a:ext cx="1142242" cy="323165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smtClean="0">
                  <a:latin typeface="Helvetica Neue"/>
                  <a:cs typeface="Helvetica Neue"/>
                </a:rPr>
                <a:t>CDN</a:t>
              </a:r>
              <a:endParaRPr lang="en-US" sz="1500" b="1" dirty="0">
                <a:latin typeface="Helvetica Neue"/>
                <a:cs typeface="Helvetica Neue"/>
              </a:endParaRPr>
            </a:p>
          </p:txBody>
        </p:sp>
        <p:sp>
          <p:nvSpPr>
            <p:cNvPr id="32" name="Down Arrow 31"/>
            <p:cNvSpPr/>
            <p:nvPr/>
          </p:nvSpPr>
          <p:spPr>
            <a:xfrm>
              <a:off x="5510073" y="2288412"/>
              <a:ext cx="258958" cy="212761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1481110" y="2434834"/>
            <a:ext cx="4176373" cy="4822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Helvetica Neue"/>
              <a:cs typeface="Helvetica Neue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481109" y="2469538"/>
            <a:ext cx="4176373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Helvetica Neue"/>
                <a:cs typeface="Helvetica Neue"/>
              </a:rPr>
              <a:t>Backend Storage</a:t>
            </a:r>
            <a:endParaRPr lang="en-US" b="1" dirty="0">
              <a:latin typeface="Helvetica Neue"/>
              <a:cs typeface="Helvetica Neue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751259" y="1451579"/>
            <a:ext cx="2166279" cy="654139"/>
            <a:chOff x="5876964" y="910411"/>
            <a:chExt cx="2467466" cy="654139"/>
          </a:xfrm>
        </p:grpSpPr>
        <p:sp>
          <p:nvSpPr>
            <p:cNvPr id="59" name="Down Arrow 58"/>
            <p:cNvSpPr/>
            <p:nvPr/>
          </p:nvSpPr>
          <p:spPr>
            <a:xfrm rot="7510088">
              <a:off x="6282179" y="1028404"/>
              <a:ext cx="130931" cy="941362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289080" y="910411"/>
              <a:ext cx="20553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Predicted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Popular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Videos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490474" y="1990151"/>
            <a:ext cx="1660685" cy="807245"/>
            <a:chOff x="4490474" y="1990151"/>
            <a:chExt cx="1660685" cy="807245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4490474" y="2104358"/>
              <a:ext cx="537618" cy="297707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934764" y="1990151"/>
              <a:ext cx="12163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QuickFire</a:t>
              </a:r>
              <a:r>
                <a:rPr lang="zh-CN" alt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 </a:t>
              </a:r>
              <a:r>
                <a:rPr 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Encoded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7620" y="2580257"/>
              <a:ext cx="424555" cy="217139"/>
            </a:xfrm>
            <a:prstGeom prst="rect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</p:pic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5260" y="1549977"/>
            <a:ext cx="424555" cy="217139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6121720" y="2378824"/>
            <a:ext cx="1769859" cy="649311"/>
            <a:chOff x="7310075" y="652939"/>
            <a:chExt cx="2777401" cy="378477"/>
          </a:xfrm>
        </p:grpSpPr>
        <p:sp>
          <p:nvSpPr>
            <p:cNvPr id="42" name="Rounded Rectangle 41"/>
            <p:cNvSpPr/>
            <p:nvPr/>
          </p:nvSpPr>
          <p:spPr>
            <a:xfrm>
              <a:off x="7340522" y="652939"/>
              <a:ext cx="2733761" cy="37847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Helvetica Neue"/>
                <a:cs typeface="Helvetica Neue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310075" y="729525"/>
              <a:ext cx="2777401" cy="215280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 smtClean="0">
                  <a:latin typeface="Helvetica Neue"/>
                  <a:cs typeface="Helvetica Neue"/>
                </a:rPr>
                <a:t>CHESS-VPS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22182" y="2045361"/>
            <a:ext cx="1261316" cy="834184"/>
            <a:chOff x="1322182" y="2045361"/>
            <a:chExt cx="1261316" cy="834184"/>
          </a:xfrm>
        </p:grpSpPr>
        <p:grpSp>
          <p:nvGrpSpPr>
            <p:cNvPr id="9" name="Group 8"/>
            <p:cNvGrpSpPr/>
            <p:nvPr/>
          </p:nvGrpSpPr>
          <p:grpSpPr>
            <a:xfrm>
              <a:off x="1322182" y="2045361"/>
              <a:ext cx="1261316" cy="367386"/>
              <a:chOff x="1523660" y="1491605"/>
              <a:chExt cx="1261316" cy="367386"/>
            </a:xfrm>
          </p:grpSpPr>
          <p:cxnSp>
            <p:nvCxnSpPr>
              <p:cNvPr id="12" name="Straight Arrow Connector 11"/>
              <p:cNvCxnSpPr/>
              <p:nvPr/>
            </p:nvCxnSpPr>
            <p:spPr>
              <a:xfrm flipV="1">
                <a:off x="2275731" y="1538588"/>
                <a:ext cx="437663" cy="320403"/>
              </a:xfrm>
              <a:prstGeom prst="straightConnector1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1523660" y="1491605"/>
                <a:ext cx="126131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>
                    <a:latin typeface="Helvetica Neue" charset="0"/>
                    <a:ea typeface="Helvetica Neue" charset="0"/>
                    <a:cs typeface="Helvetica Neue" charset="0"/>
                  </a:rPr>
                  <a:t>Original</a:t>
                </a:r>
                <a:endParaRPr lang="en-US" sz="1600" b="1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9746" y="2451288"/>
              <a:ext cx="837338" cy="428257"/>
            </a:xfrm>
            <a:prstGeom prst="rect">
              <a:avLst/>
            </a:prstGeom>
          </p:spPr>
        </p:pic>
      </p:grpSp>
      <p:sp>
        <p:nvSpPr>
          <p:cNvPr id="45" name="Content Placeholder 2"/>
          <p:cNvSpPr txBox="1">
            <a:spLocks/>
          </p:cNvSpPr>
          <p:nvPr/>
        </p:nvSpPr>
        <p:spPr>
          <a:xfrm>
            <a:off x="1113221" y="4135886"/>
            <a:ext cx="5439979" cy="695028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 smtClean="0"/>
              <a:t>Serving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QuickFire-encoded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versions!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316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Requirements of CHESS-VPS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Handle working set of ~80 </a:t>
            </a:r>
            <a:r>
              <a:rPr lang="en-US" sz="2800" dirty="0"/>
              <a:t>million </a:t>
            </a:r>
            <a:r>
              <a:rPr lang="en-US" sz="2800" dirty="0" smtClean="0"/>
              <a:t>videos</a:t>
            </a:r>
            <a:endParaRPr lang="en-US" altLang="zh-CN" sz="2800" dirty="0" smtClean="0"/>
          </a:p>
          <a:p>
            <a:r>
              <a:rPr lang="en-US" altLang="zh-CN" sz="2800" dirty="0" smtClean="0"/>
              <a:t>Generate new predictions every few minutes</a:t>
            </a:r>
          </a:p>
          <a:p>
            <a:endParaRPr lang="en-US" altLang="zh-CN" sz="2800" dirty="0"/>
          </a:p>
          <a:p>
            <a:r>
              <a:rPr lang="en-US" altLang="zh-CN" sz="2800" dirty="0" smtClean="0"/>
              <a:t>Requires a new prediction algorithm: CHESS!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 Key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800" dirty="0" smtClean="0"/>
              <a:t>Efficiently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model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influence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of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past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accesses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basis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scalable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prediction</a:t>
            </a:r>
            <a:endParaRPr lang="en-US" altLang="zh-CN" sz="2800" dirty="0"/>
          </a:p>
          <a:p>
            <a:endParaRPr lang="en-US" altLang="zh-CN" sz="2800" dirty="0" smtClean="0"/>
          </a:p>
          <a:p>
            <a:endParaRPr lang="en-US" altLang="zh-CN" sz="2800" dirty="0" smtClean="0"/>
          </a:p>
          <a:p>
            <a:r>
              <a:rPr lang="en-US" altLang="zh-CN" sz="2800" dirty="0" smtClean="0"/>
              <a:t>Combine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multiple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predictors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boost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accuracy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8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Efficiently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past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7"/>
            <a:ext cx="8229600" cy="3656981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Self</a:t>
            </a:r>
            <a:r>
              <a:rPr lang="zh-CN" altLang="en-US" dirty="0" smtClean="0"/>
              <a:t> </a:t>
            </a:r>
            <a:r>
              <a:rPr lang="en-US" altLang="zh-CN" dirty="0" smtClean="0"/>
              <a:t>exciting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</a:p>
          <a:p>
            <a:pPr lvl="1"/>
            <a:r>
              <a:rPr lang="en-US" dirty="0"/>
              <a:t>A past access makes future accesses more probable, </a:t>
            </a:r>
            <a:r>
              <a:rPr lang="en-US" dirty="0" smtClean="0"/>
              <a:t>i.e. </a:t>
            </a:r>
            <a:r>
              <a:rPr lang="en-US" altLang="zh-CN" dirty="0"/>
              <a:t>provides</a:t>
            </a:r>
            <a:r>
              <a:rPr lang="zh-CN" altLang="en-US" dirty="0"/>
              <a:t> </a:t>
            </a:r>
            <a:r>
              <a:rPr lang="en-US" dirty="0"/>
              <a:t>some </a:t>
            </a:r>
            <a:r>
              <a:rPr lang="en-US" i="1" dirty="0"/>
              <a:t>influence </a:t>
            </a:r>
            <a:r>
              <a:rPr lang="en-US" dirty="0"/>
              <a:t>on future </a:t>
            </a:r>
            <a:r>
              <a:rPr lang="en-US" dirty="0" smtClean="0"/>
              <a:t>popularity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850" y="2829678"/>
            <a:ext cx="4940300" cy="21971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975358" y="2829678"/>
            <a:ext cx="5046592" cy="2197100"/>
            <a:chOff x="1975358" y="2829678"/>
            <a:chExt cx="5046592" cy="2197100"/>
          </a:xfrm>
        </p:grpSpPr>
        <p:pic>
          <p:nvPicPr>
            <p:cNvPr id="12" name="Picture 11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5358" y="2829678"/>
              <a:ext cx="4937760" cy="219710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525480" y="3154956"/>
              <a:ext cx="3496470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1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Influence of past accesses</a:t>
              </a:r>
              <a:endParaRPr lang="en-US" altLang="zh-CN" sz="21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291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088" y="2829678"/>
            <a:ext cx="4940300" cy="2197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Efficiently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past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7"/>
            <a:ext cx="8229600" cy="3656981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Self</a:t>
            </a:r>
            <a:r>
              <a:rPr lang="zh-CN" altLang="en-US" dirty="0" smtClean="0"/>
              <a:t> </a:t>
            </a:r>
            <a:r>
              <a:rPr lang="en-US" altLang="zh-CN" dirty="0" smtClean="0"/>
              <a:t>exciting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</a:p>
          <a:p>
            <a:pPr lvl="1"/>
            <a:r>
              <a:rPr lang="en-US" dirty="0"/>
              <a:t>A past access </a:t>
            </a:r>
            <a:r>
              <a:rPr lang="en-US" dirty="0" smtClean="0"/>
              <a:t>makes future accesses more probable, i.e. </a:t>
            </a:r>
            <a:r>
              <a:rPr lang="en-US" altLang="zh-CN" dirty="0" smtClean="0"/>
              <a:t>provides</a:t>
            </a:r>
            <a:r>
              <a:rPr lang="zh-CN" altLang="en-US" dirty="0" smtClean="0"/>
              <a:t> </a:t>
            </a:r>
            <a:r>
              <a:rPr lang="en-US" dirty="0" smtClean="0"/>
              <a:t>some </a:t>
            </a:r>
            <a:r>
              <a:rPr lang="en-US" i="1" dirty="0"/>
              <a:t>influence </a:t>
            </a:r>
            <a:r>
              <a:rPr lang="en-US" dirty="0"/>
              <a:t>on future </a:t>
            </a:r>
            <a:r>
              <a:rPr lang="en-US" dirty="0" smtClean="0"/>
              <a:t>popularity</a:t>
            </a:r>
            <a:endParaRPr lang="en-US" dirty="0"/>
          </a:p>
          <a:p>
            <a:pPr lvl="1"/>
            <a:r>
              <a:rPr lang="en-US" altLang="zh-CN" dirty="0" smtClean="0"/>
              <a:t>Prediction: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sum</a:t>
            </a:r>
            <a:r>
              <a:rPr lang="zh-CN" altLang="en-US" dirty="0" smtClean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past</a:t>
            </a:r>
            <a:r>
              <a:rPr lang="zh-CN" altLang="en-US" dirty="0"/>
              <a:t> </a:t>
            </a:r>
            <a:r>
              <a:rPr lang="en-US" altLang="zh-CN" dirty="0" smtClean="0"/>
              <a:t>accesses</a:t>
            </a:r>
            <a:endParaRPr lang="en-US" altLang="zh-CN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332359" y="3727980"/>
            <a:ext cx="277242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1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Total</a:t>
            </a:r>
            <a:r>
              <a:rPr lang="zh-CN" altLang="en-US" sz="21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1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future</a:t>
            </a:r>
            <a:r>
              <a:rPr lang="zh-CN" altLang="en-US" sz="21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1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influence</a:t>
            </a:r>
            <a:endParaRPr lang="en-US" altLang="zh-CN" sz="21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683935" y="2803627"/>
            <a:ext cx="713232" cy="1618029"/>
            <a:chOff x="4410948" y="2290491"/>
            <a:chExt cx="708848" cy="1658493"/>
          </a:xfrm>
        </p:grpSpPr>
        <p:cxnSp>
          <p:nvCxnSpPr>
            <p:cNvPr id="9" name="Straight Connector 8"/>
            <p:cNvCxnSpPr/>
            <p:nvPr/>
          </p:nvCxnSpPr>
          <p:spPr>
            <a:xfrm flipH="1" flipV="1">
              <a:off x="4765372" y="2683670"/>
              <a:ext cx="0" cy="1265314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4410948" y="2290491"/>
              <a:ext cx="708848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100" smtClean="0">
                  <a:latin typeface="Helvetica Neue Medium" charset="0"/>
                  <a:ea typeface="Helvetica Neue Medium" charset="0"/>
                  <a:cs typeface="Helvetica Neue Medium" charset="0"/>
                </a:rPr>
                <a:t>now</a:t>
              </a:r>
              <a:endParaRPr lang="en-US" altLang="zh-CN" sz="21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991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Efficiently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past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I</a:t>
            </a:r>
            <a:r>
              <a:rPr lang="en-US" dirty="0" smtClean="0"/>
              <a:t>nfluence modeled with kernel function</a:t>
            </a:r>
          </a:p>
          <a:p>
            <a:r>
              <a:rPr lang="en-US" dirty="0" smtClean="0"/>
              <a:t>Power-law kernel used by prior </a:t>
            </a:r>
            <a:r>
              <a:rPr lang="en-US" dirty="0" smtClean="0"/>
              <a:t>works</a:t>
            </a:r>
            <a:endParaRPr lang="en-US" dirty="0" smtClean="0"/>
          </a:p>
          <a:p>
            <a:pPr lvl="1"/>
            <a:r>
              <a:rPr lang="en-US" altLang="zh-CN" dirty="0" smtClean="0"/>
              <a:t>Provides high</a:t>
            </a:r>
            <a:r>
              <a:rPr lang="zh-CN" altLang="en-US" dirty="0" smtClean="0"/>
              <a:t> </a:t>
            </a:r>
            <a:r>
              <a:rPr lang="en-US" dirty="0" smtClean="0"/>
              <a:t>accuracy</a:t>
            </a:r>
            <a:endParaRPr lang="en-US" dirty="0" smtClean="0"/>
          </a:p>
          <a:p>
            <a:pPr lvl="1"/>
            <a:r>
              <a:rPr lang="en-US" altLang="zh-CN" dirty="0" smtClean="0"/>
              <a:t>Scan all past accesses, O(N)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time/space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scalable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489364" y="2707085"/>
            <a:ext cx="5716983" cy="2197100"/>
            <a:chOff x="1447800" y="2496042"/>
            <a:chExt cx="5716983" cy="21971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800" y="2496042"/>
              <a:ext cx="5105400" cy="21971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9973" y="3636156"/>
              <a:ext cx="1904810" cy="270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78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Efficiently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past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I</a:t>
            </a:r>
            <a:r>
              <a:rPr lang="en-US" dirty="0" smtClean="0"/>
              <a:t>nfluence modeled with kernel function</a:t>
            </a:r>
          </a:p>
          <a:p>
            <a:r>
              <a:rPr lang="en-US" dirty="0" smtClean="0"/>
              <a:t>Power-law kernel used by prior </a:t>
            </a:r>
            <a:r>
              <a:rPr lang="en-US" dirty="0" smtClean="0"/>
              <a:t>works</a:t>
            </a:r>
            <a:endParaRPr lang="en-US" dirty="0" smtClean="0"/>
          </a:p>
          <a:p>
            <a:r>
              <a:rPr lang="en-US" dirty="0" smtClean="0"/>
              <a:t>Key insight: use exponential kernel for </a:t>
            </a:r>
            <a:r>
              <a:rPr lang="en-US" dirty="0" smtClean="0"/>
              <a:t>scalability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18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489364" y="2707085"/>
            <a:ext cx="5716983" cy="2197100"/>
            <a:chOff x="1489364" y="2707085"/>
            <a:chExt cx="5716983" cy="21971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9364" y="2707085"/>
              <a:ext cx="5168900" cy="21971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1293" y="2881975"/>
              <a:ext cx="1992453" cy="26854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01537" y="3847199"/>
              <a:ext cx="1904810" cy="2708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855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Efficiently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past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7"/>
            <a:ext cx="8229600" cy="3675993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Self</a:t>
            </a:r>
            <a:r>
              <a:rPr lang="zh-CN" altLang="en-US" dirty="0" smtClean="0"/>
              <a:t> </a:t>
            </a:r>
            <a:r>
              <a:rPr lang="en-US" altLang="zh-CN" dirty="0" smtClean="0"/>
              <a:t>exciting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  <a:r>
              <a:rPr lang="zh-CN" altLang="en-US" dirty="0" smtClean="0"/>
              <a:t> </a:t>
            </a:r>
            <a:r>
              <a:rPr lang="en-US" dirty="0" smtClean="0"/>
              <a:t>with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dirty="0" smtClean="0"/>
              <a:t>exponential </a:t>
            </a:r>
            <a:r>
              <a:rPr lang="en-US" altLang="zh-CN" dirty="0" smtClean="0"/>
              <a:t>kernel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603" y="1953659"/>
            <a:ext cx="5020597" cy="756114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1874084" y="2954130"/>
            <a:ext cx="2160861" cy="646331"/>
            <a:chOff x="1633194" y="2335943"/>
            <a:chExt cx="2160861" cy="646331"/>
          </a:xfrm>
        </p:grpSpPr>
        <p:sp>
          <p:nvSpPr>
            <p:cNvPr id="9" name="Rectangle 8"/>
            <p:cNvSpPr/>
            <p:nvPr/>
          </p:nvSpPr>
          <p:spPr>
            <a:xfrm>
              <a:off x="1633194" y="2335943"/>
              <a:ext cx="18309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Current Access</a:t>
              </a:r>
              <a:b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</a:br>
              <a: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Watch-time</a:t>
              </a:r>
              <a:endParaRPr lang="en-US" altLang="zh-CN" i="1" dirty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471531" y="2474443"/>
              <a:ext cx="3225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+</a:t>
              </a:r>
              <a:endParaRPr lang="en-US" altLang="zh-CN" i="1" dirty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5928944" y="2942868"/>
            <a:ext cx="12795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 smtClean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Previous</a:t>
            </a:r>
            <a:br>
              <a:rPr lang="en-US" altLang="zh-CN" i="1" dirty="0" smtClean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</a:br>
            <a:r>
              <a:rPr lang="en-US" altLang="zh-CN" i="1" dirty="0" smtClean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Prediction</a:t>
            </a:r>
            <a:endParaRPr lang="en-US" altLang="zh-CN" i="1" dirty="0">
              <a:solidFill>
                <a:schemeClr val="tx2">
                  <a:lumMod val="75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201517" y="2942869"/>
            <a:ext cx="1669862" cy="646331"/>
            <a:chOff x="3960627" y="2324682"/>
            <a:chExt cx="1669862" cy="646331"/>
          </a:xfrm>
        </p:grpSpPr>
        <p:sp>
          <p:nvSpPr>
            <p:cNvPr id="8" name="Rectangle 7"/>
            <p:cNvSpPr/>
            <p:nvPr/>
          </p:nvSpPr>
          <p:spPr>
            <a:xfrm>
              <a:off x="3960627" y="2324682"/>
              <a:ext cx="149912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Exponential </a:t>
              </a:r>
            </a:p>
            <a:p>
              <a:r>
                <a:rPr lang="en-US" altLang="zh-CN" i="1" dirty="0" smtClean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Decay</a:t>
              </a:r>
              <a:endParaRPr lang="en-US" altLang="zh-CN" i="1" dirty="0">
                <a:solidFill>
                  <a:schemeClr val="tx2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30407" y="2474443"/>
              <a:ext cx="3000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i="1" dirty="0">
                  <a:solidFill>
                    <a:schemeClr val="tx2">
                      <a:lumMod val="75000"/>
                    </a:schemeClr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339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Videos are Central to Facebook</a:t>
            </a:r>
            <a:br>
              <a:rPr lang="en-US" dirty="0" smtClean="0"/>
            </a:br>
            <a:r>
              <a:rPr lang="en-US" sz="2900" dirty="0" smtClean="0"/>
              <a:t>8 billion views per day</a:t>
            </a:r>
            <a:endParaRPr lang="en-US" sz="2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32" y="1200823"/>
            <a:ext cx="2621455" cy="19679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948" y="1200823"/>
            <a:ext cx="2606602" cy="196794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28531" y="3509691"/>
            <a:ext cx="28326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9-year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old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singing on </a:t>
            </a:r>
            <a:b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</a:br>
            <a: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America’s Got Talent</a:t>
            </a:r>
          </a:p>
          <a:p>
            <a:r>
              <a:rPr lang="en-US" dirty="0" smtClean="0">
                <a:solidFill>
                  <a:srgbClr val="454545"/>
                </a:solidFill>
                <a:effectLst/>
                <a:latin typeface="Helvetica Neue Medium" charset="0"/>
                <a:ea typeface="Helvetica Neue Medium" charset="0"/>
                <a:cs typeface="Helvetica Neue Medium" charset="0"/>
              </a:rPr>
              <a:t>44M views</a:t>
            </a:r>
            <a:endParaRPr lang="en-US" dirty="0">
              <a:solidFill>
                <a:srgbClr val="454545"/>
              </a:solidFill>
              <a:effectLst/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01711" y="3509691"/>
            <a:ext cx="27632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Black bear roaming </a:t>
            </a:r>
            <a:b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</a:br>
            <a:r>
              <a:rPr 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in Princeton</a:t>
            </a:r>
          </a:p>
          <a:p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3.8K</a:t>
            </a:r>
            <a:r>
              <a:rPr lang="en-US" dirty="0" smtClean="0">
                <a:solidFill>
                  <a:srgbClr val="454545"/>
                </a:solidFill>
                <a:effectLst/>
                <a:latin typeface="Helvetica Neue Medium" charset="0"/>
                <a:ea typeface="Helvetica Neue Medium" charset="0"/>
                <a:cs typeface="Helvetica Neue Medium" charset="0"/>
              </a:rPr>
              <a:t> views</a:t>
            </a:r>
            <a:endParaRPr lang="en-US" dirty="0">
              <a:solidFill>
                <a:srgbClr val="454545"/>
              </a:solidFill>
              <a:effectLst/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226231" y="3509691"/>
            <a:ext cx="24605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Small shop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m</a:t>
            </a:r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aking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f</a:t>
            </a:r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rozen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yogurt</a:t>
            </a:r>
          </a:p>
          <a:p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122</a:t>
            </a:r>
            <a:r>
              <a:rPr lang="zh-CN" altLang="en-US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solidFill>
                  <a:srgbClr val="454545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views</a:t>
            </a:r>
            <a:endParaRPr lang="en-US" dirty="0" smtClean="0">
              <a:solidFill>
                <a:srgbClr val="454545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49" r="801"/>
          <a:stretch/>
        </p:blipFill>
        <p:spPr>
          <a:xfrm>
            <a:off x="6259263" y="1200823"/>
            <a:ext cx="2075533" cy="196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3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Efficiently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past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influence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Single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exponential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kernel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l</a:t>
            </a:r>
            <a:r>
              <a:rPr lang="en-US" sz="2800" dirty="0" smtClean="0"/>
              <a:t>ess </a:t>
            </a:r>
            <a:r>
              <a:rPr lang="en-US" sz="2800" dirty="0"/>
              <a:t>accurate than power-law kernel</a:t>
            </a:r>
            <a:r>
              <a:rPr lang="zh-CN" altLang="en-US" sz="2800" dirty="0"/>
              <a:t> </a:t>
            </a:r>
            <a:endParaRPr lang="en-US" altLang="zh-CN" sz="2800" dirty="0"/>
          </a:p>
          <a:p>
            <a:pPr lvl="1"/>
            <a:r>
              <a:rPr lang="en-US" altLang="zh-CN" sz="2400" dirty="0"/>
              <a:t>10%</a:t>
            </a:r>
            <a:r>
              <a:rPr lang="zh-CN" altLang="en-US" sz="2400" dirty="0"/>
              <a:t> </a:t>
            </a:r>
            <a:r>
              <a:rPr lang="en-US" altLang="zh-CN" sz="2400" dirty="0"/>
              <a:t>lower</a:t>
            </a:r>
            <a:r>
              <a:rPr lang="zh-CN" altLang="en-US" sz="2400" dirty="0"/>
              <a:t> </a:t>
            </a:r>
            <a:r>
              <a:rPr lang="en-US" altLang="zh-CN" sz="2400" dirty="0"/>
              <a:t>watch</a:t>
            </a:r>
            <a:r>
              <a:rPr lang="zh-CN" altLang="en-US" sz="2400" dirty="0"/>
              <a:t> </a:t>
            </a:r>
            <a:r>
              <a:rPr lang="en-US" altLang="zh-CN" sz="2400" dirty="0"/>
              <a:t>time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ratio</a:t>
            </a:r>
            <a:endParaRPr lang="en-US" altLang="zh-CN" sz="2400" dirty="0" smtClean="0"/>
          </a:p>
          <a:p>
            <a:pPr lvl="1"/>
            <a:endParaRPr lang="en-US" sz="2400" dirty="0"/>
          </a:p>
          <a:p>
            <a:r>
              <a:rPr lang="en-US" sz="2800" dirty="0"/>
              <a:t>O(1) space/time to maintain</a:t>
            </a:r>
            <a:endParaRPr lang="en-US" altLang="zh-CN" sz="2800" dirty="0"/>
          </a:p>
          <a:p>
            <a:pPr lvl="1"/>
            <a:endParaRPr lang="en-US" sz="24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657823" y="3625591"/>
            <a:ext cx="5828354" cy="1051520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800" dirty="0" smtClean="0"/>
              <a:t>Single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e</a:t>
            </a:r>
            <a:r>
              <a:rPr lang="en-US" altLang="zh-CN" sz="2800" dirty="0" smtClean="0"/>
              <a:t>xponential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k</a:t>
            </a:r>
            <a:r>
              <a:rPr lang="en-US" altLang="zh-CN" sz="2800" dirty="0" smtClean="0"/>
              <a:t>ernel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endParaRPr lang="en-US" altLang="zh-CN" sz="2800" dirty="0" smtClean="0"/>
          </a:p>
          <a:p>
            <a:pPr marL="0" indent="0" algn="ctr">
              <a:buNone/>
            </a:pPr>
            <a:r>
              <a:rPr lang="en-US" altLang="zh-CN" sz="2800" dirty="0" smtClean="0"/>
              <a:t>less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accurate yet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scalable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64219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Combining Efficient Features in a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21</a:t>
            </a:fld>
            <a:endParaRPr lang="en-US"/>
          </a:p>
        </p:txBody>
      </p:sp>
      <p:sp>
        <p:nvSpPr>
          <p:cNvPr id="123" name="Content Placeholder 2"/>
          <p:cNvSpPr>
            <a:spLocks noGrp="1"/>
          </p:cNvSpPr>
          <p:nvPr>
            <p:ph idx="1"/>
          </p:nvPr>
        </p:nvSpPr>
        <p:spPr>
          <a:xfrm>
            <a:off x="457200" y="954348"/>
            <a:ext cx="8229600" cy="931588"/>
          </a:xfrm>
        </p:spPr>
        <p:txBody>
          <a:bodyPr>
            <a:normAutofit/>
          </a:bodyPr>
          <a:lstStyle/>
          <a:p>
            <a:r>
              <a:rPr lang="en-US" dirty="0" smtClean="0"/>
              <a:t>Key insight: maintain multiple exponential kernels</a:t>
            </a:r>
          </a:p>
          <a:p>
            <a:r>
              <a:rPr lang="en-US" altLang="zh-CN" dirty="0" smtClean="0"/>
              <a:t>O(1)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space/time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924971" y="1664578"/>
            <a:ext cx="2030994" cy="2314295"/>
            <a:chOff x="4924971" y="1664578"/>
            <a:chExt cx="2030994" cy="2314295"/>
          </a:xfrm>
        </p:grpSpPr>
        <p:pic>
          <p:nvPicPr>
            <p:cNvPr id="117" name="Picture 1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2837" y="1970777"/>
              <a:ext cx="1755262" cy="2008096"/>
            </a:xfrm>
            <a:prstGeom prst="rect">
              <a:avLst/>
            </a:prstGeom>
          </p:spPr>
        </p:pic>
        <p:sp>
          <p:nvSpPr>
            <p:cNvPr id="124" name="TextBox 123"/>
            <p:cNvSpPr txBox="1"/>
            <p:nvPr/>
          </p:nvSpPr>
          <p:spPr>
            <a:xfrm>
              <a:off x="4924971" y="1664578"/>
              <a:ext cx="2030994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b="1" smtClean="0">
                  <a:latin typeface="Helvetica Neue Medium" charset="0"/>
                  <a:ea typeface="Helvetica Neue Medium" charset="0"/>
                  <a:cs typeface="Helvetica Neue Medium" charset="0"/>
                </a:rPr>
                <a:t>Exponential </a:t>
              </a:r>
              <a:r>
                <a:rPr lang="en-US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kernels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868782" y="2300882"/>
            <a:ext cx="2030994" cy="732508"/>
            <a:chOff x="2659232" y="2386607"/>
            <a:chExt cx="2030994" cy="732508"/>
          </a:xfrm>
        </p:grpSpPr>
        <p:sp>
          <p:nvSpPr>
            <p:cNvPr id="118" name="Down Arrow 117"/>
            <p:cNvSpPr/>
            <p:nvPr/>
          </p:nvSpPr>
          <p:spPr>
            <a:xfrm rot="16200000">
              <a:off x="3561402" y="2324320"/>
              <a:ext cx="226654" cy="1362936"/>
            </a:xfrm>
            <a:prstGeom prst="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59232" y="2386607"/>
              <a:ext cx="2030994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Modeled by</a:t>
              </a:r>
            </a:p>
          </p:txBody>
        </p:sp>
      </p:grpSp>
      <p:sp>
        <p:nvSpPr>
          <p:cNvPr id="17" name="Content Placeholder 2"/>
          <p:cNvSpPr txBox="1">
            <a:spLocks/>
          </p:cNvSpPr>
          <p:nvPr/>
        </p:nvSpPr>
        <p:spPr>
          <a:xfrm>
            <a:off x="1173972" y="4183343"/>
            <a:ext cx="5897090" cy="720842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 smtClean="0"/>
              <a:t>Combining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exponential kernels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power-law</a:t>
            </a:r>
            <a:r>
              <a:rPr lang="zh-CN" altLang="en-US" dirty="0" smtClean="0"/>
              <a:t> </a:t>
            </a:r>
            <a:r>
              <a:rPr lang="en-US" altLang="zh-CN" dirty="0" smtClean="0"/>
              <a:t>kernel</a:t>
            </a:r>
            <a:endParaRPr lang="en-US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1106154" y="1851368"/>
            <a:ext cx="2087225" cy="2280837"/>
            <a:chOff x="1106154" y="1851368"/>
            <a:chExt cx="2087225" cy="2280837"/>
          </a:xfrm>
        </p:grpSpPr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6154" y="1851368"/>
              <a:ext cx="1625975" cy="2280837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162385" y="2000891"/>
              <a:ext cx="203099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Actual</a:t>
              </a:r>
              <a:r>
                <a:rPr lang="zh-CN" altLang="en-US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access</a:t>
              </a:r>
              <a:r>
                <a:rPr lang="zh-CN" altLang="en-US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b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pattern</a:t>
              </a:r>
              <a:endParaRPr lang="en-US" sz="1600" b="1" dirty="0" smtClean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8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Combining Efficient Features in a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22</a:t>
            </a:fld>
            <a:endParaRPr lang="en-US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1516491" y="4220154"/>
            <a:ext cx="5584953" cy="591983"/>
          </a:xfrm>
          <a:prstGeom prst="rect">
            <a:avLst/>
          </a:prstGeom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/>
              <a:t>S</a:t>
            </a:r>
            <a:r>
              <a:rPr lang="en-US" altLang="zh-CN" dirty="0" smtClean="0"/>
              <a:t>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signals</a:t>
            </a:r>
            <a:r>
              <a:rPr lang="zh-CN" altLang="en-US" dirty="0" smtClean="0"/>
              <a:t> </a:t>
            </a:r>
            <a:r>
              <a:rPr lang="en-US" altLang="zh-CN" dirty="0" smtClean="0"/>
              <a:t>further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boosts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accuracy</a:t>
            </a:r>
            <a:endParaRPr lang="en-US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5459763" y="1321128"/>
            <a:ext cx="3302771" cy="2581808"/>
            <a:chOff x="5459763" y="1321128"/>
            <a:chExt cx="3302771" cy="2581808"/>
          </a:xfrm>
        </p:grpSpPr>
        <p:grpSp>
          <p:nvGrpSpPr>
            <p:cNvPr id="10" name="Group 9"/>
            <p:cNvGrpSpPr/>
            <p:nvPr/>
          </p:nvGrpSpPr>
          <p:grpSpPr>
            <a:xfrm>
              <a:off x="6507791" y="2018324"/>
              <a:ext cx="2254743" cy="730868"/>
              <a:chOff x="6507791" y="2018324"/>
              <a:chExt cx="2254743" cy="730868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 flipV="1">
                <a:off x="6507791" y="2619764"/>
                <a:ext cx="782348" cy="0"/>
              </a:xfrm>
              <a:prstGeom prst="line">
                <a:avLst/>
              </a:prstGeom>
              <a:ln w="38100" cmpd="sng">
                <a:solidFill>
                  <a:schemeClr val="accent5">
                    <a:lumMod val="50000"/>
                    <a:alpha val="49000"/>
                  </a:schemeClr>
                </a:solidFill>
                <a:headEnd type="none"/>
                <a:tailEnd type="triangle" w="med" len="me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>
                <a:spLocks noChangeAspect="1"/>
              </p:cNvSpPr>
              <p:nvPr/>
            </p:nvSpPr>
            <p:spPr>
              <a:xfrm>
                <a:off x="7290139" y="2474872"/>
                <a:ext cx="274320" cy="274320"/>
              </a:xfrm>
              <a:prstGeom prst="ellipse">
                <a:avLst/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911867" y="2018324"/>
                <a:ext cx="1850667" cy="3385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CN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Future</a:t>
                </a:r>
                <a:r>
                  <a:rPr lang="zh-CN" alt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 </a:t>
                </a:r>
                <a:r>
                  <a:rPr lang="en-US" altLang="zh-CN" sz="160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Popularity</a:t>
                </a:r>
                <a:endParaRPr 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</p:grpSp>
        <p:sp>
          <p:nvSpPr>
            <p:cNvPr id="3" name="Rounded Rectangle 2"/>
            <p:cNvSpPr/>
            <p:nvPr/>
          </p:nvSpPr>
          <p:spPr>
            <a:xfrm>
              <a:off x="5459763" y="1321128"/>
              <a:ext cx="1311878" cy="2581808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Neural</a:t>
              </a:r>
              <a:r>
                <a:rPr lang="zh-CN" altLang="en-US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Network</a:t>
              </a:r>
              <a:endParaRPr lang="en-US" dirty="0">
                <a:solidFill>
                  <a:sysClr val="windowText" lastClr="000000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215968" y="817926"/>
            <a:ext cx="2045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Raw features</a:t>
            </a:r>
            <a:endParaRPr lang="en-US" sz="24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053391" y="1360153"/>
            <a:ext cx="2377440" cy="1768418"/>
            <a:chOff x="3053391" y="1360153"/>
            <a:chExt cx="2377440" cy="1768418"/>
          </a:xfrm>
        </p:grpSpPr>
        <p:grpSp>
          <p:nvGrpSpPr>
            <p:cNvPr id="8" name="Group 7"/>
            <p:cNvGrpSpPr/>
            <p:nvPr/>
          </p:nvGrpSpPr>
          <p:grpSpPr>
            <a:xfrm>
              <a:off x="3053391" y="1565150"/>
              <a:ext cx="2377440" cy="1383604"/>
              <a:chOff x="3053391" y="1565150"/>
              <a:chExt cx="2377440" cy="1383604"/>
            </a:xfrm>
          </p:grpSpPr>
          <p:cxnSp>
            <p:nvCxnSpPr>
              <p:cNvPr id="62" name="Straight Connector 61"/>
              <p:cNvCxnSpPr/>
              <p:nvPr/>
            </p:nvCxnSpPr>
            <p:spPr>
              <a:xfrm flipV="1">
                <a:off x="3053391" y="1565150"/>
                <a:ext cx="2377440" cy="2314"/>
              </a:xfrm>
              <a:prstGeom prst="line">
                <a:avLst/>
              </a:prstGeom>
              <a:ln w="38100" cmpd="sng">
                <a:solidFill>
                  <a:schemeClr val="accent5">
                    <a:lumMod val="50000"/>
                    <a:alpha val="49000"/>
                  </a:schemeClr>
                </a:solidFill>
                <a:headEnd type="none"/>
                <a:tailEnd type="triangle" w="med" len="me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V="1">
                <a:off x="3053391" y="2047216"/>
                <a:ext cx="2377440" cy="7152"/>
              </a:xfrm>
              <a:prstGeom prst="line">
                <a:avLst/>
              </a:prstGeom>
              <a:ln w="38100" cmpd="sng">
                <a:solidFill>
                  <a:schemeClr val="accent5">
                    <a:lumMod val="50000"/>
                    <a:alpha val="49000"/>
                  </a:schemeClr>
                </a:solidFill>
                <a:headEnd type="none"/>
                <a:tailEnd type="triangle" w="med" len="me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V="1">
                <a:off x="3053391" y="2501686"/>
                <a:ext cx="2377440" cy="7152"/>
              </a:xfrm>
              <a:prstGeom prst="line">
                <a:avLst/>
              </a:prstGeom>
              <a:ln w="38100" cmpd="sng">
                <a:solidFill>
                  <a:schemeClr val="accent5">
                    <a:lumMod val="50000"/>
                    <a:alpha val="49000"/>
                  </a:schemeClr>
                </a:solidFill>
                <a:headEnd type="none"/>
                <a:tailEnd type="triangle" w="med" len="me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3053391" y="2941602"/>
                <a:ext cx="2377440" cy="7152"/>
              </a:xfrm>
              <a:prstGeom prst="line">
                <a:avLst/>
              </a:prstGeom>
              <a:ln w="38100" cmpd="sng">
                <a:solidFill>
                  <a:schemeClr val="accent5">
                    <a:lumMod val="50000"/>
                    <a:alpha val="49000"/>
                  </a:schemeClr>
                </a:solidFill>
                <a:headEnd type="none"/>
                <a:tailEnd type="triangle" w="med" len="med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0" name="Rounded Rectangle 29"/>
            <p:cNvSpPr/>
            <p:nvPr/>
          </p:nvSpPr>
          <p:spPr>
            <a:xfrm>
              <a:off x="3341641" y="1360153"/>
              <a:ext cx="1655472" cy="1768418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Multiple</a:t>
              </a:r>
              <a:r>
                <a:rPr lang="zh-CN" altLang="en-US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K</a:t>
              </a:r>
              <a:r>
                <a:rPr lang="en-US" altLang="zh-CN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ernels</a:t>
              </a:r>
              <a:endParaRPr lang="en-US" sz="1600" dirty="0">
                <a:solidFill>
                  <a:sysClr val="windowText" lastClr="000000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053391" y="3278780"/>
            <a:ext cx="2377440" cy="583733"/>
            <a:chOff x="3053391" y="3278780"/>
            <a:chExt cx="2377440" cy="583733"/>
          </a:xfrm>
        </p:grpSpPr>
        <p:cxnSp>
          <p:nvCxnSpPr>
            <p:cNvPr id="67" name="Straight Connector 66"/>
            <p:cNvCxnSpPr/>
            <p:nvPr/>
          </p:nvCxnSpPr>
          <p:spPr>
            <a:xfrm flipV="1">
              <a:off x="3053391" y="3387521"/>
              <a:ext cx="2377440" cy="7152"/>
            </a:xfrm>
            <a:prstGeom prst="line">
              <a:avLst/>
            </a:prstGeom>
            <a:ln w="38100" cmpd="sng">
              <a:solidFill>
                <a:schemeClr val="accent5">
                  <a:lumMod val="50000"/>
                  <a:alpha val="49000"/>
                </a:schemeClr>
              </a:solidFill>
              <a:headEnd type="none"/>
              <a:tailEnd type="triangl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V="1">
              <a:off x="3053391" y="3743654"/>
              <a:ext cx="2377440" cy="7152"/>
            </a:xfrm>
            <a:prstGeom prst="line">
              <a:avLst/>
            </a:prstGeom>
            <a:ln w="38100" cmpd="sng">
              <a:solidFill>
                <a:schemeClr val="accent5">
                  <a:lumMod val="50000"/>
                  <a:alpha val="49000"/>
                </a:schemeClr>
              </a:solidFill>
              <a:headEnd type="none"/>
              <a:tailEnd type="triangl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ounded Rectangle 33"/>
            <p:cNvSpPr/>
            <p:nvPr/>
          </p:nvSpPr>
          <p:spPr>
            <a:xfrm>
              <a:off x="3341640" y="3278780"/>
              <a:ext cx="1655473" cy="583733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Directly-used</a:t>
              </a:r>
              <a:r>
                <a:rPr lang="zh-CN" altLang="en-US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 smtClean="0">
                  <a:solidFill>
                    <a:sysClr val="windowText" lastClr="000000"/>
                  </a:solidFill>
                  <a:latin typeface="Helvetica Neue Medium" charset="0"/>
                  <a:ea typeface="Helvetica Neue Medium" charset="0"/>
                  <a:cs typeface="Helvetica Neue Medium" charset="0"/>
                </a:rPr>
                <a:t>Features</a:t>
              </a:r>
              <a:endParaRPr lang="en-US" sz="1600" dirty="0">
                <a:solidFill>
                  <a:sysClr val="windowText" lastClr="000000"/>
                </a:solidFill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82937" y="1872229"/>
            <a:ext cx="2270458" cy="1243460"/>
            <a:chOff x="782937" y="1872229"/>
            <a:chExt cx="2270458" cy="1243460"/>
          </a:xfrm>
        </p:grpSpPr>
        <p:grpSp>
          <p:nvGrpSpPr>
            <p:cNvPr id="11" name="Group 10"/>
            <p:cNvGrpSpPr/>
            <p:nvPr/>
          </p:nvGrpSpPr>
          <p:grpSpPr>
            <a:xfrm>
              <a:off x="1423991" y="1884324"/>
              <a:ext cx="1629404" cy="1206488"/>
              <a:chOff x="1423991" y="1884324"/>
              <a:chExt cx="1629404" cy="1206488"/>
            </a:xfrm>
          </p:grpSpPr>
          <p:sp>
            <p:nvSpPr>
              <p:cNvPr id="76" name="TextBox 75"/>
              <p:cNvSpPr txBox="1"/>
              <p:nvPr/>
            </p:nvSpPr>
            <p:spPr>
              <a:xfrm>
                <a:off x="1423993" y="1884324"/>
                <a:ext cx="162940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likes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1423991" y="2327816"/>
                <a:ext cx="162940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comments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1423991" y="2752258"/>
                <a:ext cx="162940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shares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7030" y="1872229"/>
              <a:ext cx="357126" cy="357126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0367" y="2377960"/>
              <a:ext cx="302292" cy="287835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2937" y="2737261"/>
              <a:ext cx="797547" cy="378428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821985" y="3205298"/>
            <a:ext cx="2231407" cy="761505"/>
            <a:chOff x="821985" y="3205298"/>
            <a:chExt cx="2231407" cy="761505"/>
          </a:xfrm>
        </p:grpSpPr>
        <p:grpSp>
          <p:nvGrpSpPr>
            <p:cNvPr id="7" name="Group 6"/>
            <p:cNvGrpSpPr/>
            <p:nvPr/>
          </p:nvGrpSpPr>
          <p:grpSpPr>
            <a:xfrm>
              <a:off x="1382358" y="3205298"/>
              <a:ext cx="1671034" cy="706713"/>
              <a:chOff x="1382358" y="3205298"/>
              <a:chExt cx="1671034" cy="70671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1382358" y="3205298"/>
                <a:ext cx="162940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Helvetica Neue Medium" charset="0"/>
                    <a:ea typeface="Helvetica Neue Medium" charset="0"/>
                    <a:cs typeface="Helvetica Neue Medium" charset="0"/>
                  </a:rPr>
                  <a:t>o</a:t>
                </a:r>
                <a:r>
                  <a:rPr 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wner likes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1423990" y="3573457"/>
                <a:ext cx="162940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Helvetica Neue Medium" charset="0"/>
                    <a:ea typeface="Helvetica Neue Medium" charset="0"/>
                    <a:cs typeface="Helvetica Neue Medium" charset="0"/>
                  </a:rPr>
                  <a:t>v</a:t>
                </a:r>
                <a:r>
                  <a:rPr 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ideo age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1985" y="3236984"/>
              <a:ext cx="699056" cy="28187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8518" y="3572653"/>
              <a:ext cx="394150" cy="394150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943381" y="1259514"/>
            <a:ext cx="2068375" cy="584775"/>
            <a:chOff x="943381" y="1259514"/>
            <a:chExt cx="2068375" cy="584775"/>
          </a:xfrm>
        </p:grpSpPr>
        <p:sp>
          <p:nvSpPr>
            <p:cNvPr id="81" name="TextBox 80"/>
            <p:cNvSpPr txBox="1"/>
            <p:nvPr/>
          </p:nvSpPr>
          <p:spPr>
            <a:xfrm>
              <a:off x="1465625" y="1259514"/>
              <a:ext cx="15461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Past</a:t>
              </a:r>
              <a:r>
                <a:rPr lang="zh-CN" alt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access</a:t>
              </a:r>
              <a:b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</a:b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watch-time</a:t>
              </a:r>
              <a:endParaRPr lang="en-US" sz="16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43381" y="1381292"/>
              <a:ext cx="487509" cy="3244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98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3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3135251" y="3053592"/>
            <a:ext cx="3838290" cy="10414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>
              <a:solidFill>
                <a:schemeClr val="tx1"/>
              </a:solidFill>
              <a:latin typeface="Helvetica Neue"/>
              <a:cs typeface="Helvetica Neue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 Video Prediction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23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158698" y="1776844"/>
            <a:ext cx="3838290" cy="10414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>
              <a:solidFill>
                <a:schemeClr val="tx1"/>
              </a:solidFill>
              <a:latin typeface="Helvetica Neue"/>
              <a:cs typeface="Helvetica Neue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718449" y="1167489"/>
            <a:ext cx="1317801" cy="2766489"/>
            <a:chOff x="5718449" y="1167489"/>
            <a:chExt cx="1317801" cy="2766489"/>
          </a:xfrm>
        </p:grpSpPr>
        <p:sp>
          <p:nvSpPr>
            <p:cNvPr id="19" name="Rectangle 18"/>
            <p:cNvSpPr/>
            <p:nvPr/>
          </p:nvSpPr>
          <p:spPr>
            <a:xfrm>
              <a:off x="6081236" y="1947794"/>
              <a:ext cx="698191" cy="69597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Aggr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718449" y="1167489"/>
              <a:ext cx="131780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Aggregat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ed</a:t>
              </a:r>
              <a:r>
                <a:rPr lang="zh-CN" alt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>
                  <a:latin typeface="Helvetica Neue Medium" charset="0"/>
                  <a:ea typeface="Helvetica Neue Medium" charset="0"/>
                  <a:cs typeface="Helvetica Neue Medium" charset="0"/>
                </a:rPr>
                <a:t>t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op</a:t>
              </a:r>
              <a:r>
                <a:rPr lang="zh-CN" alt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>
                  <a:latin typeface="Helvetica Neue Medium" charset="0"/>
                  <a:ea typeface="Helvetica Neue Medium" charset="0"/>
                  <a:cs typeface="Helvetica Neue Medium" charset="0"/>
                </a:rPr>
                <a:t>v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ideos</a:t>
              </a:r>
              <a:endParaRPr lang="en-US" sz="16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cxnSp>
          <p:nvCxnSpPr>
            <p:cNvPr id="33" name="Straight Connector 32"/>
            <p:cNvCxnSpPr>
              <a:endCxn id="27" idx="2"/>
            </p:cNvCxnSpPr>
            <p:nvPr/>
          </p:nvCxnSpPr>
          <p:spPr>
            <a:xfrm flipV="1">
              <a:off x="6430332" y="2643770"/>
              <a:ext cx="0" cy="594233"/>
            </a:xfrm>
            <a:prstGeom prst="line">
              <a:avLst/>
            </a:prstGeom>
            <a:ln w="38100" cmpd="sng">
              <a:solidFill>
                <a:schemeClr val="accent4">
                  <a:lumMod val="75000"/>
                </a:schemeClr>
              </a:solidFill>
              <a:prstDash val="solid"/>
              <a:headEnd type="triangl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6081236" y="3238003"/>
              <a:ext cx="698191" cy="695975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Aggr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283617" y="1166766"/>
            <a:ext cx="1194087" cy="2800226"/>
            <a:chOff x="3283617" y="1166766"/>
            <a:chExt cx="1194087" cy="2800226"/>
          </a:xfrm>
        </p:grpSpPr>
        <p:sp>
          <p:nvSpPr>
            <p:cNvPr id="11" name="Rectangle 10"/>
            <p:cNvSpPr/>
            <p:nvPr/>
          </p:nvSpPr>
          <p:spPr>
            <a:xfrm>
              <a:off x="3483797" y="1916511"/>
              <a:ext cx="938805" cy="31089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W</a:t>
              </a:r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orker</a:t>
              </a:r>
              <a:r>
                <a:rPr lang="en-US" sz="1600" baseline="-250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1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83797" y="2377463"/>
              <a:ext cx="938805" cy="31089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W</a:t>
              </a:r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orker</a:t>
              </a:r>
              <a:r>
                <a:rPr lang="en-US" sz="1600" baseline="-250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2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483797" y="3195146"/>
              <a:ext cx="938805" cy="31089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W</a:t>
              </a:r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orker</a:t>
              </a:r>
              <a:r>
                <a:rPr lang="en-US" altLang="zh-CN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3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483796" y="3656098"/>
              <a:ext cx="938806" cy="31089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W</a:t>
              </a:r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orker</a:t>
              </a:r>
              <a:r>
                <a:rPr lang="en-US" altLang="zh-CN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4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83617" y="1166766"/>
              <a:ext cx="11940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Prediction</a:t>
              </a:r>
              <a:r>
                <a:rPr lang="zh-CN" alt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>
                  <a:latin typeface="Helvetica Neue Medium" charset="0"/>
                  <a:ea typeface="Helvetica Neue Medium" charset="0"/>
                  <a:cs typeface="Helvetica Neue Medium" charset="0"/>
                </a:rPr>
                <a:t>w</a:t>
              </a:r>
              <a:r>
                <a:rPr 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orker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s</a:t>
              </a:r>
              <a:endParaRPr lang="en-US" sz="16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801567" y="1338810"/>
            <a:ext cx="2682230" cy="2756265"/>
            <a:chOff x="801567" y="1338810"/>
            <a:chExt cx="2682230" cy="2756265"/>
          </a:xfrm>
        </p:grpSpPr>
        <p:grpSp>
          <p:nvGrpSpPr>
            <p:cNvPr id="3" name="Group 2"/>
            <p:cNvGrpSpPr/>
            <p:nvPr/>
          </p:nvGrpSpPr>
          <p:grpSpPr>
            <a:xfrm>
              <a:off x="801567" y="1338810"/>
              <a:ext cx="1472420" cy="2756265"/>
              <a:chOff x="801567" y="1338810"/>
              <a:chExt cx="1472420" cy="2756265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989184" y="1766452"/>
                <a:ext cx="1107197" cy="232862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tx1"/>
                  </a:solidFill>
                  <a:latin typeface="Helvetica Neue"/>
                  <a:cs typeface="Helvetica Neue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110115" y="1916511"/>
                <a:ext cx="855327" cy="310894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Shard</a:t>
                </a:r>
                <a:r>
                  <a:rPr lang="en-US" altLang="zh-CN" sz="1600" baseline="-250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1</a:t>
                </a:r>
                <a:endParaRPr lang="en-US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110114" y="2377463"/>
                <a:ext cx="855327" cy="310894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Shard</a:t>
                </a:r>
                <a:r>
                  <a:rPr lang="en-US" sz="1600" baseline="-250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2</a:t>
                </a:r>
                <a:endParaRPr lang="en-US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1110114" y="3195146"/>
                <a:ext cx="855328" cy="310894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Shard</a:t>
                </a:r>
                <a:r>
                  <a:rPr lang="en-US" altLang="zh-CN" sz="1600" baseline="-25000" dirty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3</a:t>
                </a:r>
                <a:endParaRPr lang="en-US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110115" y="3656098"/>
                <a:ext cx="855326" cy="310894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Shard</a:t>
                </a:r>
                <a:r>
                  <a:rPr lang="en-US" altLang="zh-CN" sz="1600" baseline="-25000" dirty="0">
                    <a:solidFill>
                      <a:schemeClr val="tx1"/>
                    </a:solidFill>
                    <a:latin typeface="Helvetica Neue Medium"/>
                    <a:cs typeface="Helvetica Neue Medium"/>
                  </a:rPr>
                  <a:t>4</a:t>
                </a:r>
                <a:endParaRPr lang="en-US" sz="1600" baseline="-25000" dirty="0">
                  <a:solidFill>
                    <a:schemeClr val="tx1"/>
                  </a:solidFill>
                  <a:latin typeface="Helvetica Neue Medium"/>
                  <a:cs typeface="Helvetica Neue Medium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801567" y="1338810"/>
                <a:ext cx="147242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Access</a:t>
                </a:r>
                <a:r>
                  <a:rPr lang="zh-CN" altLang="en-US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 </a:t>
                </a:r>
                <a:r>
                  <a:rPr lang="en-US" altLang="zh-CN" sz="1600" dirty="0" smtClean="0">
                    <a:latin typeface="Helvetica Neue Medium" charset="0"/>
                    <a:ea typeface="Helvetica Neue Medium" charset="0"/>
                    <a:cs typeface="Helvetica Neue Medium" charset="0"/>
                  </a:rPr>
                  <a:t>logs</a:t>
                </a:r>
                <a:endParaRPr lang="en-US" sz="1600" dirty="0">
                  <a:latin typeface="Helvetica Neue Medium" charset="0"/>
                  <a:ea typeface="Helvetica Neue Medium" charset="0"/>
                  <a:cs typeface="Helvetica Neue Medium" charset="0"/>
                </a:endParaRPr>
              </a:p>
            </p:txBody>
          </p:sp>
        </p:grpSp>
        <p:cxnSp>
          <p:nvCxnSpPr>
            <p:cNvPr id="17" name="Straight Connector 16"/>
            <p:cNvCxnSpPr>
              <a:stCxn id="8" idx="3"/>
              <a:endCxn id="13" idx="1"/>
            </p:cNvCxnSpPr>
            <p:nvPr/>
          </p:nvCxnSpPr>
          <p:spPr>
            <a:xfrm>
              <a:off x="1965442" y="3350593"/>
              <a:ext cx="1518355" cy="0"/>
            </a:xfrm>
            <a:prstGeom prst="line">
              <a:avLst/>
            </a:prstGeom>
            <a:ln w="38100" cmpd="sng">
              <a:solidFill>
                <a:schemeClr val="accent1">
                  <a:lumMod val="75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9" idx="3"/>
              <a:endCxn id="14" idx="1"/>
            </p:cNvCxnSpPr>
            <p:nvPr/>
          </p:nvCxnSpPr>
          <p:spPr>
            <a:xfrm>
              <a:off x="1965441" y="3811545"/>
              <a:ext cx="1518355" cy="0"/>
            </a:xfrm>
            <a:prstGeom prst="line">
              <a:avLst/>
            </a:prstGeom>
            <a:ln w="38100" cmpd="sng">
              <a:solidFill>
                <a:schemeClr val="accent1">
                  <a:lumMod val="75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049218" y="1792889"/>
              <a:ext cx="11940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i="1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Streaming</a:t>
              </a:r>
              <a:endParaRPr lang="en-US" sz="1600" i="1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  <p:cxnSp>
          <p:nvCxnSpPr>
            <p:cNvPr id="576" name="Straight Connector 575"/>
            <p:cNvCxnSpPr/>
            <p:nvPr/>
          </p:nvCxnSpPr>
          <p:spPr>
            <a:xfrm>
              <a:off x="1967811" y="2541265"/>
              <a:ext cx="1504175" cy="4621"/>
            </a:xfrm>
            <a:prstGeom prst="line">
              <a:avLst/>
            </a:prstGeom>
            <a:ln w="38100" cmpd="sng">
              <a:solidFill>
                <a:schemeClr val="accent1">
                  <a:lumMod val="75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77" name="Straight Connector 576"/>
            <p:cNvCxnSpPr/>
            <p:nvPr/>
          </p:nvCxnSpPr>
          <p:spPr>
            <a:xfrm>
              <a:off x="1965442" y="2109067"/>
              <a:ext cx="1504175" cy="4621"/>
            </a:xfrm>
            <a:prstGeom prst="line">
              <a:avLst/>
            </a:prstGeom>
            <a:ln w="38100" cmpd="sng">
              <a:solidFill>
                <a:schemeClr val="accent1">
                  <a:lumMod val="75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4422602" y="1296870"/>
            <a:ext cx="1295847" cy="2514675"/>
            <a:chOff x="4422602" y="1296870"/>
            <a:chExt cx="1295847" cy="2514675"/>
          </a:xfrm>
        </p:grpSpPr>
        <p:sp>
          <p:nvSpPr>
            <p:cNvPr id="26" name="Rectangle 25"/>
            <p:cNvSpPr/>
            <p:nvPr/>
          </p:nvSpPr>
          <p:spPr>
            <a:xfrm>
              <a:off x="4641745" y="2162345"/>
              <a:ext cx="825303" cy="26878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M</a:t>
              </a:r>
              <a:r>
                <a:rPr lang="en-US" altLang="zh-CN" sz="1600" dirty="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odel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641745" y="3448992"/>
              <a:ext cx="825303" cy="26878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M</a:t>
              </a:r>
              <a:r>
                <a:rPr lang="en-US" altLang="zh-CN" sz="160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odel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cxnSp>
          <p:nvCxnSpPr>
            <p:cNvPr id="28" name="Straight Connector 27"/>
            <p:cNvCxnSpPr/>
            <p:nvPr/>
          </p:nvCxnSpPr>
          <p:spPr>
            <a:xfrm>
              <a:off x="4434610" y="2089936"/>
              <a:ext cx="219143" cy="234843"/>
            </a:xfrm>
            <a:prstGeom prst="line">
              <a:avLst/>
            </a:prstGeom>
            <a:ln w="19050" cmpd="sng">
              <a:solidFill>
                <a:schemeClr val="accent2">
                  <a:lumMod val="75000"/>
                </a:schemeClr>
              </a:solidFill>
              <a:headEnd type="triangl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6" idx="1"/>
              <a:endCxn id="12" idx="3"/>
            </p:cNvCxnSpPr>
            <p:nvPr/>
          </p:nvCxnSpPr>
          <p:spPr>
            <a:xfrm flipH="1">
              <a:off x="4422602" y="2296735"/>
              <a:ext cx="219143" cy="236175"/>
            </a:xfrm>
            <a:prstGeom prst="line">
              <a:avLst/>
            </a:prstGeom>
            <a:ln w="19050" cmpd="sng">
              <a:solidFill>
                <a:schemeClr val="accent2">
                  <a:lumMod val="75000"/>
                </a:schemeClr>
              </a:solidFill>
              <a:headEnd type="triangl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4422602" y="3350593"/>
              <a:ext cx="219143" cy="232789"/>
            </a:xfrm>
            <a:prstGeom prst="line">
              <a:avLst/>
            </a:prstGeom>
            <a:ln w="19050" cmpd="sng">
              <a:solidFill>
                <a:schemeClr val="accent2">
                  <a:lumMod val="75000"/>
                </a:schemeClr>
              </a:solidFill>
              <a:headEnd type="triangl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422602" y="3583382"/>
              <a:ext cx="219143" cy="228163"/>
            </a:xfrm>
            <a:prstGeom prst="line">
              <a:avLst/>
            </a:prstGeom>
            <a:ln w="19050" cmpd="sng">
              <a:solidFill>
                <a:schemeClr val="accent2">
                  <a:lumMod val="75000"/>
                </a:schemeClr>
              </a:solidFill>
              <a:headEnd type="triangl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80" name="TextBox 579"/>
            <p:cNvSpPr txBox="1"/>
            <p:nvPr/>
          </p:nvSpPr>
          <p:spPr>
            <a:xfrm>
              <a:off x="4429139" y="1296870"/>
              <a:ext cx="12893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NN</a:t>
              </a:r>
              <a:r>
                <a:rPr lang="zh-CN" altLang="en-US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 </a:t>
              </a:r>
              <a:r>
                <a:rPr lang="en-US" altLang="zh-CN" sz="16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Models</a:t>
              </a:r>
              <a:endParaRPr lang="en-US" sz="16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775552" y="2040923"/>
            <a:ext cx="1619859" cy="1799766"/>
            <a:chOff x="6775552" y="2040923"/>
            <a:chExt cx="1619859" cy="1799766"/>
          </a:xfrm>
        </p:grpSpPr>
        <p:sp>
          <p:nvSpPr>
            <p:cNvPr id="581" name="Rectangle 580"/>
            <p:cNvSpPr/>
            <p:nvPr/>
          </p:nvSpPr>
          <p:spPr>
            <a:xfrm>
              <a:off x="7540308" y="2040923"/>
              <a:ext cx="855103" cy="51461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Client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7536161" y="3326075"/>
              <a:ext cx="855103" cy="51461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smtClean="0">
                  <a:solidFill>
                    <a:schemeClr val="tx1"/>
                  </a:solidFill>
                  <a:latin typeface="Helvetica Neue Medium"/>
                  <a:cs typeface="Helvetica Neue Medium"/>
                </a:rPr>
                <a:t>Client</a:t>
              </a:r>
              <a:endParaRPr lang="en-US" sz="1600" baseline="-25000" dirty="0">
                <a:solidFill>
                  <a:schemeClr val="tx1"/>
                </a:solidFill>
                <a:latin typeface="Helvetica Neue Medium"/>
                <a:cs typeface="Helvetica Neue Medium"/>
              </a:endParaRPr>
            </a:p>
          </p:txBody>
        </p:sp>
        <p:cxnSp>
          <p:nvCxnSpPr>
            <p:cNvPr id="583" name="Straight Connector 582"/>
            <p:cNvCxnSpPr>
              <a:stCxn id="19" idx="3"/>
              <a:endCxn id="581" idx="1"/>
            </p:cNvCxnSpPr>
            <p:nvPr/>
          </p:nvCxnSpPr>
          <p:spPr>
            <a:xfrm>
              <a:off x="6779427" y="2295782"/>
              <a:ext cx="760881" cy="2448"/>
            </a:xfrm>
            <a:prstGeom prst="line">
              <a:avLst/>
            </a:prstGeom>
            <a:ln w="38100" cmpd="sng">
              <a:solidFill>
                <a:schemeClr val="accent5">
                  <a:lumMod val="50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5" name="Straight Connector 584"/>
            <p:cNvCxnSpPr>
              <a:endCxn id="582" idx="1"/>
            </p:cNvCxnSpPr>
            <p:nvPr/>
          </p:nvCxnSpPr>
          <p:spPr>
            <a:xfrm>
              <a:off x="6775552" y="3583382"/>
              <a:ext cx="760609" cy="0"/>
            </a:xfrm>
            <a:prstGeom prst="line">
              <a:avLst/>
            </a:prstGeom>
            <a:ln w="38100" cmpd="sng">
              <a:solidFill>
                <a:schemeClr val="accent5">
                  <a:lumMod val="50000"/>
                </a:schemeClr>
              </a:solidFill>
              <a:headEnd type="none"/>
              <a:tailEnd type="triangle" w="med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406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What is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accuracy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CHESS?</a:t>
            </a:r>
          </a:p>
          <a:p>
            <a:endParaRPr lang="en-US" dirty="0"/>
          </a:p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/>
              <a:t>d</a:t>
            </a:r>
            <a:r>
              <a:rPr lang="en-US" altLang="zh-CN" dirty="0" smtClean="0"/>
              <a:t>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decisions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accuracy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consumption?</a:t>
            </a:r>
          </a:p>
          <a:p>
            <a:endParaRPr lang="en-US" dirty="0"/>
          </a:p>
          <a:p>
            <a:r>
              <a:rPr lang="en-US" altLang="zh-CN" dirty="0" smtClean="0"/>
              <a:t>What 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CHESS’s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watch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ratio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QuickFire?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4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What is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accuracy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CHESS?</a:t>
            </a:r>
          </a:p>
          <a:p>
            <a:endParaRPr lang="en-US" dirty="0"/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How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do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our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esign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decisions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on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CHESS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affect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its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accuracy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resource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consumption?</a:t>
            </a:r>
          </a:p>
          <a:p>
            <a:endParaRPr lang="en-US" dirty="0"/>
          </a:p>
          <a:p>
            <a:r>
              <a:rPr lang="en-US" altLang="zh-CN" dirty="0" smtClean="0"/>
              <a:t>What 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CHESS’s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watch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ratio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QuickFire?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54348"/>
            <a:ext cx="8351949" cy="3394472"/>
          </a:xfrm>
        </p:spPr>
        <p:txBody>
          <a:bodyPr>
            <a:normAutofit/>
          </a:bodyPr>
          <a:lstStyle/>
          <a:p>
            <a:r>
              <a:rPr lang="en-US" sz="2800" dirty="0"/>
              <a:t>Watch time </a:t>
            </a:r>
            <a:r>
              <a:rPr lang="en-US" sz="2800" dirty="0" smtClean="0"/>
              <a:t>ratio</a:t>
            </a:r>
          </a:p>
          <a:p>
            <a:pPr lvl="1"/>
            <a:r>
              <a:rPr lang="en-US" altLang="zh-CN" sz="2400" dirty="0" smtClean="0"/>
              <a:t>Ratio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watch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time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from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better encoded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videos</a:t>
            </a:r>
            <a:endParaRPr lang="en-US" sz="2400" dirty="0"/>
          </a:p>
          <a:p>
            <a:pPr lvl="1"/>
            <a:r>
              <a:rPr lang="en-US" altLang="zh-CN" sz="2400" dirty="0"/>
              <a:t>Directly</a:t>
            </a:r>
            <a:r>
              <a:rPr lang="zh-CN" altLang="en-US" sz="2400" dirty="0"/>
              <a:t> </a:t>
            </a:r>
            <a:r>
              <a:rPr lang="en-US" altLang="zh-CN" sz="2400" dirty="0"/>
              <a:t>proportional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benefits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of </a:t>
            </a:r>
            <a:r>
              <a:rPr lang="en-US" altLang="zh-CN" sz="2400" dirty="0"/>
              <a:t>better encoding</a:t>
            </a:r>
            <a:endParaRPr lang="en-US" sz="2400" dirty="0"/>
          </a:p>
          <a:p>
            <a:endParaRPr lang="en-US" sz="2800" dirty="0" smtClean="0"/>
          </a:p>
          <a:p>
            <a:r>
              <a:rPr lang="en-US" altLang="zh-CN" sz="2800" dirty="0" smtClean="0"/>
              <a:t>Processing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time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1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54348"/>
            <a:ext cx="8686801" cy="3394472"/>
          </a:xfrm>
        </p:spPr>
        <p:txBody>
          <a:bodyPr>
            <a:noAutofit/>
          </a:bodyPr>
          <a:lstStyle/>
          <a:p>
            <a:r>
              <a:rPr lang="en-US" sz="2800" dirty="0"/>
              <a:t>Watch time ratio</a:t>
            </a:r>
          </a:p>
          <a:p>
            <a:pPr lvl="1"/>
            <a:r>
              <a:rPr lang="en-US" altLang="zh-CN" sz="2400" dirty="0"/>
              <a:t>Ratio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watch</a:t>
            </a:r>
            <a:r>
              <a:rPr lang="zh-CN" altLang="en-US" sz="2400" dirty="0"/>
              <a:t> </a:t>
            </a:r>
            <a:r>
              <a:rPr lang="en-US" altLang="zh-CN" sz="2400" dirty="0"/>
              <a:t>time</a:t>
            </a:r>
            <a:r>
              <a:rPr lang="zh-CN" altLang="en-US" sz="2400" dirty="0"/>
              <a:t>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better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encoded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videos</a:t>
            </a:r>
            <a:endParaRPr lang="en-US" altLang="zh-CN" sz="2400" dirty="0" smtClean="0"/>
          </a:p>
          <a:p>
            <a:pPr lvl="1"/>
            <a:r>
              <a:rPr lang="en-US" altLang="zh-CN" sz="2400" dirty="0" smtClean="0"/>
              <a:t>Directly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proportional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benefits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better encoding</a:t>
            </a:r>
            <a:endParaRPr lang="en-US" sz="2400" dirty="0"/>
          </a:p>
          <a:p>
            <a:endParaRPr lang="en-US" sz="2800" dirty="0" smtClean="0"/>
          </a:p>
          <a:p>
            <a:r>
              <a:rPr lang="zh-CN" altLang="en-US" sz="2800" dirty="0" smtClean="0"/>
              <a:t> </a:t>
            </a:r>
            <a:r>
              <a:rPr lang="en-US" altLang="zh-CN" sz="2800" strike="sngStrike" dirty="0" smtClean="0"/>
              <a:t>Processing</a:t>
            </a:r>
            <a:r>
              <a:rPr lang="zh-CN" altLang="en-US" sz="2800" strike="sngStrike" dirty="0" smtClean="0"/>
              <a:t> </a:t>
            </a:r>
            <a:r>
              <a:rPr lang="en-US" altLang="zh-CN" sz="2800" strike="sngStrike" dirty="0" smtClean="0"/>
              <a:t>time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(infeasible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encode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all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videos)</a:t>
            </a:r>
            <a:endParaRPr lang="en-US" sz="2800" dirty="0" smtClean="0"/>
          </a:p>
          <a:p>
            <a:pPr lvl="1"/>
            <a:r>
              <a:rPr lang="en-US" altLang="zh-CN" sz="2400" dirty="0" smtClean="0"/>
              <a:t>Video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length</a:t>
            </a:r>
            <a:r>
              <a:rPr lang="zh-CN" altLang="en-US" sz="2400" dirty="0" smtClean="0"/>
              <a:t> 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    processing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time</a:t>
            </a:r>
            <a:endParaRPr lang="en-US" altLang="zh-CN" sz="2400" dirty="0" smtClean="0"/>
          </a:p>
          <a:p>
            <a:pPr lvl="1"/>
            <a:r>
              <a:rPr lang="en-US" altLang="zh-CN" sz="2400" dirty="0" smtClean="0"/>
              <a:t>Video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length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ratio</a:t>
            </a:r>
            <a:r>
              <a:rPr lang="zh-CN" altLang="en-US" sz="2400" dirty="0" smtClean="0"/>
              <a:t> </a:t>
            </a:r>
            <a:r>
              <a:rPr lang="zh-CN" altLang="en-US" sz="2400" dirty="0"/>
              <a:t>≈ </a:t>
            </a:r>
            <a:r>
              <a:rPr lang="en-US" altLang="zh-CN" sz="2400" dirty="0" smtClean="0"/>
              <a:t>computation overhead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934" y="3542562"/>
            <a:ext cx="3048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2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CHESS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ccurate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28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878146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Vary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ratio</a:t>
            </a:r>
            <a:r>
              <a:rPr lang="zh-CN" altLang="en-US" dirty="0" smtClean="0"/>
              <a:t> </a:t>
            </a:r>
            <a:r>
              <a:rPr lang="en-US" altLang="zh-CN" dirty="0" smtClean="0"/>
              <a:t>(proxy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 </a:t>
            </a:r>
            <a:r>
              <a:rPr lang="en-US" altLang="zh-CN" dirty="0" smtClean="0"/>
              <a:t>overhead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Observe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ratio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821993"/>
            <a:ext cx="45339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87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CHESS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ccurate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29</a:t>
            </a:fld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821520"/>
            <a:ext cx="6159500" cy="26797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878146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Initial(1d):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initial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watch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time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up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to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1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day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after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upload</a:t>
            </a:r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2066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of Videos </a:t>
            </a:r>
            <a:r>
              <a:rPr lang="en-US" altLang="zh-CN" dirty="0" smtClean="0"/>
              <a:t>o</a:t>
            </a:r>
            <a:r>
              <a:rPr lang="en-US" dirty="0" smtClean="0"/>
              <a:t>n Facebook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581912" y="1507425"/>
            <a:ext cx="1372115" cy="351566"/>
            <a:chOff x="1581912" y="1507425"/>
            <a:chExt cx="1372115" cy="351566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2516364" y="1538588"/>
              <a:ext cx="437663" cy="320403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81912" y="1507425"/>
              <a:ext cx="1269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Original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892292" y="832360"/>
            <a:ext cx="4243042" cy="705656"/>
            <a:chOff x="7313678" y="620096"/>
            <a:chExt cx="2777401" cy="411320"/>
          </a:xfrm>
        </p:grpSpPr>
        <p:grpSp>
          <p:nvGrpSpPr>
            <p:cNvPr id="17" name="Group 16"/>
            <p:cNvGrpSpPr/>
            <p:nvPr/>
          </p:nvGrpSpPr>
          <p:grpSpPr>
            <a:xfrm>
              <a:off x="7313678" y="620096"/>
              <a:ext cx="2777401" cy="411320"/>
              <a:chOff x="7318702" y="620096"/>
              <a:chExt cx="2777401" cy="411320"/>
            </a:xfrm>
          </p:grpSpPr>
          <p:sp>
            <p:nvSpPr>
              <p:cNvPr id="24" name="Rounded Rectangle 23"/>
              <p:cNvSpPr/>
              <p:nvPr/>
            </p:nvSpPr>
            <p:spPr>
              <a:xfrm>
                <a:off x="7340522" y="652939"/>
                <a:ext cx="2733761" cy="378477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Helvetica Neue"/>
                  <a:cs typeface="Helvetica Neue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318702" y="620096"/>
                <a:ext cx="2777401" cy="245746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Helvetica Neue"/>
                    <a:cs typeface="Helvetica Neue"/>
                  </a:rPr>
                  <a:t>Streaming Video Engine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33691" y="811548"/>
              <a:ext cx="316484" cy="19233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3848" y="817074"/>
              <a:ext cx="316484" cy="19233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4005" y="811548"/>
              <a:ext cx="316484" cy="19233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54162" y="811548"/>
              <a:ext cx="316484" cy="19233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177" y="812727"/>
              <a:ext cx="316484" cy="19233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53377" y="813454"/>
              <a:ext cx="316484" cy="192330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3934061" y="2529455"/>
            <a:ext cx="3911301" cy="893523"/>
            <a:chOff x="3934061" y="2529455"/>
            <a:chExt cx="3911301" cy="893523"/>
          </a:xfrm>
        </p:grpSpPr>
        <p:sp>
          <p:nvSpPr>
            <p:cNvPr id="30" name="Cloud 29"/>
            <p:cNvSpPr/>
            <p:nvPr/>
          </p:nvSpPr>
          <p:spPr>
            <a:xfrm>
              <a:off x="3934061" y="2529455"/>
              <a:ext cx="3911301" cy="893523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/>
            <a:lstStyle/>
            <a:p>
              <a:endParaRPr lang="en-US" sz="900" dirty="0">
                <a:ln>
                  <a:solidFill>
                    <a:schemeClr val="tx1"/>
                  </a:solidFill>
                </a:ln>
                <a:noFill/>
                <a:latin typeface="Helvetica Neue Medium"/>
                <a:cs typeface="Helvetica Neue Medium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87818" y="2731431"/>
              <a:ext cx="980037" cy="50124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02601" y="2830453"/>
              <a:ext cx="759132" cy="38825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02266" y="2868569"/>
              <a:ext cx="532990" cy="272598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796790" y="2557544"/>
              <a:ext cx="1142242" cy="323165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dirty="0" smtClean="0">
                  <a:latin typeface="Helvetica Neue"/>
                  <a:cs typeface="Helvetica Neue"/>
                </a:rPr>
                <a:t>CDN</a:t>
              </a:r>
              <a:endParaRPr lang="en-US" sz="1500" b="1" dirty="0">
                <a:latin typeface="Helvetica Neue"/>
                <a:cs typeface="Helvetica Neue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932585" y="1504155"/>
            <a:ext cx="1355944" cy="1072974"/>
            <a:chOff x="4932585" y="1504155"/>
            <a:chExt cx="1355944" cy="1072974"/>
          </a:xfrm>
        </p:grpSpPr>
        <p:grpSp>
          <p:nvGrpSpPr>
            <p:cNvPr id="13" name="Group 12"/>
            <p:cNvGrpSpPr/>
            <p:nvPr/>
          </p:nvGrpSpPr>
          <p:grpSpPr>
            <a:xfrm>
              <a:off x="4932585" y="1504155"/>
              <a:ext cx="1355944" cy="344154"/>
              <a:chOff x="4932585" y="1504155"/>
              <a:chExt cx="1355944" cy="344154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5244063" y="1504155"/>
                <a:ext cx="104446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>
                    <a:latin typeface="Helvetica Neue" charset="0"/>
                    <a:ea typeface="Helvetica Neue" charset="0"/>
                    <a:cs typeface="Helvetica Neue" charset="0"/>
                  </a:rPr>
                  <a:t>Encoded</a:t>
                </a:r>
                <a:endParaRPr lang="en-US" sz="1600" b="1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>
                <a:off x="4932585" y="1550602"/>
                <a:ext cx="537618" cy="297707"/>
              </a:xfrm>
              <a:prstGeom prst="straightConnector1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Down Arrow 31"/>
            <p:cNvSpPr/>
            <p:nvPr/>
          </p:nvSpPr>
          <p:spPr>
            <a:xfrm>
              <a:off x="5417139" y="2364368"/>
              <a:ext cx="258958" cy="212761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44453" y="2794797"/>
            <a:ext cx="1445801" cy="1690277"/>
            <a:chOff x="1144453" y="2794797"/>
            <a:chExt cx="1445801" cy="1690277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4453" y="2794797"/>
              <a:ext cx="1445801" cy="739455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30195" y="3745519"/>
              <a:ext cx="739555" cy="739555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4106325" y="3191497"/>
            <a:ext cx="3785929" cy="1715133"/>
            <a:chOff x="4106325" y="3276560"/>
            <a:chExt cx="3785929" cy="1715133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06325" y="4177460"/>
              <a:ext cx="859431" cy="726725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89954" y="4319602"/>
              <a:ext cx="771779" cy="672091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43611" y="4224694"/>
              <a:ext cx="748643" cy="534745"/>
            </a:xfrm>
            <a:prstGeom prst="rect">
              <a:avLst/>
            </a:prstGeom>
          </p:spPr>
        </p:pic>
        <p:sp>
          <p:nvSpPr>
            <p:cNvPr id="44" name="Down Arrow 43"/>
            <p:cNvSpPr/>
            <p:nvPr/>
          </p:nvSpPr>
          <p:spPr>
            <a:xfrm rot="1244768">
              <a:off x="4650846" y="3411466"/>
              <a:ext cx="182880" cy="548640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Down Arrow 44"/>
            <p:cNvSpPr/>
            <p:nvPr/>
          </p:nvSpPr>
          <p:spPr>
            <a:xfrm>
              <a:off x="6020240" y="3392909"/>
              <a:ext cx="109728" cy="584322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Down Arrow 45"/>
            <p:cNvSpPr/>
            <p:nvPr/>
          </p:nvSpPr>
          <p:spPr>
            <a:xfrm rot="19644933">
              <a:off x="7107574" y="3276560"/>
              <a:ext cx="73152" cy="584322"/>
            </a:xfrm>
            <a:prstGeom prst="down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195572" y="3921667"/>
              <a:ext cx="17731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Helvetica Neue" charset="0"/>
                  <a:ea typeface="Helvetica Neue" charset="0"/>
                  <a:cs typeface="Helvetica Neue" charset="0"/>
                </a:rPr>
                <a:t>ABR Streaming</a:t>
              </a:r>
              <a:endParaRPr lang="en-US" sz="1600" b="1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986783" y="1881078"/>
            <a:ext cx="5112811" cy="871729"/>
            <a:chOff x="986783" y="1881078"/>
            <a:chExt cx="5112811" cy="871729"/>
          </a:xfrm>
        </p:grpSpPr>
        <p:sp>
          <p:nvSpPr>
            <p:cNvPr id="41" name="Rounded Rectangle 40"/>
            <p:cNvSpPr/>
            <p:nvPr/>
          </p:nvSpPr>
          <p:spPr>
            <a:xfrm>
              <a:off x="1923221" y="1881078"/>
              <a:ext cx="4176373" cy="482256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Helvetica Neue"/>
                <a:cs typeface="Helvetica Neue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86783" y="1915782"/>
              <a:ext cx="5112810" cy="837025"/>
              <a:chOff x="986783" y="1915782"/>
              <a:chExt cx="5112810" cy="837025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986783" y="2414253"/>
                <a:ext cx="10608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 smtClean="0">
                    <a:latin typeface="Helvetica Neue" charset="0"/>
                    <a:ea typeface="Helvetica Neue" charset="0"/>
                    <a:cs typeface="Helvetica Neue" charset="0"/>
                  </a:rPr>
                  <a:t>Upload</a:t>
                </a:r>
                <a:endParaRPr lang="en-US" sz="1600" b="1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47" name="Down Arrow 46"/>
              <p:cNvSpPr/>
              <p:nvPr/>
            </p:nvSpPr>
            <p:spPr>
              <a:xfrm rot="13254007">
                <a:off x="1976239" y="2409916"/>
                <a:ext cx="329184" cy="331269"/>
              </a:xfrm>
              <a:prstGeom prst="downArrow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923220" y="1915782"/>
                <a:ext cx="4176373" cy="369332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Helvetica Neue"/>
                    <a:cs typeface="Helvetica Neue"/>
                  </a:rPr>
                  <a:t>Backend Storage</a:t>
                </a:r>
                <a:endParaRPr lang="en-US" b="1" dirty="0">
                  <a:latin typeface="Helvetica Neue"/>
                  <a:cs typeface="Helvetica Neue"/>
                </a:endParaRPr>
              </a:p>
            </p:txBody>
          </p:sp>
        </p:grpSp>
      </p:grpSp>
      <p:sp>
        <p:nvSpPr>
          <p:cNvPr id="42" name="Content Placeholder 2"/>
          <p:cNvSpPr txBox="1">
            <a:spLocks/>
          </p:cNvSpPr>
          <p:nvPr/>
        </p:nvSpPr>
        <p:spPr>
          <a:xfrm>
            <a:off x="3862966" y="3354499"/>
            <a:ext cx="4314548" cy="74645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000" dirty="0" smtClean="0"/>
              <a:t>ABR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streams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best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quality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version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 the video that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fits!</a:t>
            </a:r>
            <a:endParaRPr lang="en-US" sz="2000" dirty="0" smtClean="0"/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1450376" y="3600007"/>
            <a:ext cx="6243248" cy="117979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 smtClean="0"/>
              <a:t>Intensive processing needed to create multiple video versions for ABR streaming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039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2" grpId="1" animBg="1"/>
      <p:bldP spid="4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CHESS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ccurate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821520"/>
            <a:ext cx="6159500" cy="26797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878146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Initial(1d):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initial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watch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time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up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to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1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day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after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upload</a:t>
            </a:r>
            <a:endParaRPr lang="en-US" altLang="zh-CN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SESIMIC: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handcrafted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power-law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kernel</a:t>
            </a:r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0542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1821520"/>
            <a:ext cx="6159500" cy="2679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CHESS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ccurate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31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878146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Initial(1d):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initial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watch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time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up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to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1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day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>
                <a:latin typeface="Helvetica Neue Medium" charset="0"/>
                <a:ea typeface="Helvetica Neue Medium" charset="0"/>
                <a:cs typeface="Helvetica Neue Medium" charset="0"/>
              </a:rPr>
              <a:t>after</a:t>
            </a:r>
            <a:r>
              <a:rPr lang="zh-CN" altLang="en-US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upload</a:t>
            </a:r>
            <a:endParaRPr lang="en-US" altLang="zh-CN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SESIMIC: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handcrafted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power-law</a:t>
            </a:r>
            <a:r>
              <a:rPr lang="zh-CN" altLang="en-US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dirty="0" smtClean="0">
                <a:latin typeface="Helvetica Neue Medium" charset="0"/>
                <a:ea typeface="Helvetica Neue Medium" charset="0"/>
                <a:cs typeface="Helvetica Neue Medium" charset="0"/>
              </a:rPr>
              <a:t>kernel</a:t>
            </a:r>
            <a:endParaRPr lang="en-US" dirty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endParaRPr lang="en-US" altLang="zh-CN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17637" y="3634024"/>
            <a:ext cx="5394402" cy="86167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CHESS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provides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higher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accuracy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than even the non-scalable state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of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the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art</a:t>
            </a:r>
            <a:endParaRPr lang="en-US" sz="2000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7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995" y="1769212"/>
            <a:ext cx="5067300" cy="241300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548571" y="2403243"/>
            <a:ext cx="4097326" cy="592"/>
          </a:xfrm>
          <a:prstGeom prst="line">
            <a:avLst/>
          </a:prstGeom>
          <a:ln w="38100" cmpd="sng">
            <a:solidFill>
              <a:schemeClr val="accent1"/>
            </a:solidFill>
            <a:prstDash val="dash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/>
              <a:t>R</a:t>
            </a:r>
            <a:r>
              <a:rPr lang="en-US" altLang="zh-CN" dirty="0" smtClean="0"/>
              <a:t>educes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Encoding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whole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Facebook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real-time</a:t>
            </a:r>
          </a:p>
          <a:p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0.5%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actual encoding</a:t>
            </a:r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32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822995" y="3875529"/>
            <a:ext cx="5316695" cy="88502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57175" indent="-257175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8572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CHESS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reduces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CPU by 3x (54% to 17%)</a:t>
            </a:r>
          </a:p>
          <a:p>
            <a:pPr marL="0" indent="0" algn="ctr">
              <a:buNone/>
            </a:pP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for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80%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watch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time</a:t>
            </a:r>
            <a:r>
              <a:rPr lang="zh-CN" alt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ratio</a:t>
            </a:r>
            <a:endParaRPr lang="en-US" sz="2000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617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Related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" y="797525"/>
            <a:ext cx="8229600" cy="11865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Medium"/>
                <a:cs typeface="Helvetica Neue Medium"/>
              </a:rPr>
              <a:t>Popularity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Medium"/>
                <a:cs typeface="Helvetica Neue Medium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Medium"/>
                <a:cs typeface="Helvetica Neue Medium"/>
              </a:rPr>
              <a:t>Prediction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Helvetica Neue Medium"/>
              <a:cs typeface="Helvetica Neue Medium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2124768"/>
            <a:ext cx="8229600" cy="11840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altLang="zh-CN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Video</a:t>
            </a:r>
            <a:r>
              <a:rPr lang="zh-CN" altLang="en-US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 </a:t>
            </a:r>
            <a:r>
              <a:rPr lang="en-US" altLang="zh-CN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QoE</a:t>
            </a:r>
            <a:r>
              <a:rPr lang="zh-CN" altLang="en-US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 </a:t>
            </a:r>
            <a:r>
              <a:rPr lang="en-US" altLang="zh-CN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Optimization</a:t>
            </a:r>
            <a:endParaRPr lang="en-US" sz="2400" dirty="0">
              <a:solidFill>
                <a:srgbClr val="595959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" y="3429381"/>
            <a:ext cx="8229600" cy="1199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altLang="zh-CN" sz="2400" dirty="0" smtClean="0">
                <a:solidFill>
                  <a:srgbClr val="595959"/>
                </a:solidFill>
                <a:latin typeface="Helvetica Neue Medium"/>
                <a:cs typeface="Helvetica Neue Medium"/>
              </a:rPr>
              <a:t>Caching</a:t>
            </a:r>
            <a:endParaRPr lang="en-US" sz="2400" dirty="0">
              <a:solidFill>
                <a:srgbClr val="595959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05556" y="1155883"/>
            <a:ext cx="7563556" cy="45581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Hawkes'71, Crane'08, Szabo'10, Cheng'14, </a:t>
            </a:r>
            <a:r>
              <a:rPr lang="en-US" sz="2000" dirty="0" smtClean="0"/>
              <a:t>SEISMIC'15</a:t>
            </a: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05556" y="2444944"/>
            <a:ext cx="7563556" cy="462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Liu'12, Aaron'15, Huang'15, Jiang'16, QuickFire'16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705556" y="3780338"/>
            <a:ext cx="7563556" cy="461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tx1"/>
                </a:solidFill>
                <a:latin typeface="Helvetica Neue Medium"/>
                <a:ea typeface="+mn-ea"/>
                <a:cs typeface="Helvetica Neue Medium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mr-IN" sz="2000" dirty="0" smtClean="0"/>
              <a:t>LFU‘93</a:t>
            </a:r>
            <a:r>
              <a:rPr lang="mr-IN" sz="2000" dirty="0"/>
              <a:t>, </a:t>
            </a:r>
            <a:r>
              <a:rPr lang="mr-IN" sz="2000" dirty="0" smtClean="0"/>
              <a:t>LRU’94</a:t>
            </a:r>
            <a:r>
              <a:rPr lang="mr-IN" sz="2000" dirty="0"/>
              <a:t>, </a:t>
            </a:r>
            <a:r>
              <a:rPr lang="mr-IN" sz="2000" dirty="0" smtClean="0"/>
              <a:t>SLRU‘94</a:t>
            </a:r>
            <a:r>
              <a:rPr lang="mr-IN" sz="2000" dirty="0"/>
              <a:t>, </a:t>
            </a:r>
            <a:r>
              <a:rPr lang="mr-IN" sz="2000" dirty="0" smtClean="0"/>
              <a:t>GDS’97</a:t>
            </a:r>
            <a:r>
              <a:rPr lang="mr-IN" sz="2000" dirty="0"/>
              <a:t>, </a:t>
            </a:r>
            <a:r>
              <a:rPr lang="mr-IN" sz="2000" dirty="0" smtClean="0"/>
              <a:t>GDSF‘98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MQ’01</a:t>
            </a:r>
            <a:endParaRPr lang="mr-IN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2572895" y="1555813"/>
            <a:ext cx="3998210" cy="400110"/>
          </a:xfrm>
          <a:prstGeom prst="rect">
            <a:avLst/>
          </a:prstGeom>
          <a:noFill/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Helvetica Neue Medium"/>
                <a:cs typeface="Helvetica Neue Medium"/>
              </a:rPr>
              <a:t>CHESS</a:t>
            </a:r>
            <a:r>
              <a:rPr lang="zh-CN" altLang="en-US" sz="2000" dirty="0" smtClean="0">
                <a:latin typeface="Helvetica Neue Medium"/>
                <a:cs typeface="Helvetica Neue Medium"/>
              </a:rPr>
              <a:t> </a:t>
            </a:r>
            <a:r>
              <a:rPr lang="en-US" altLang="zh-CN" sz="2000" dirty="0" smtClean="0">
                <a:latin typeface="Helvetica Neue Medium"/>
                <a:cs typeface="Helvetica Neue Medium"/>
              </a:rPr>
              <a:t>is</a:t>
            </a:r>
            <a:r>
              <a:rPr lang="zh-CN" altLang="en-US" sz="2000" dirty="0" smtClean="0">
                <a:latin typeface="Helvetica Neue Medium"/>
                <a:cs typeface="Helvetica Neue Medium"/>
              </a:rPr>
              <a:t> </a:t>
            </a:r>
            <a:r>
              <a:rPr lang="en-US" altLang="zh-CN" sz="2000" dirty="0" smtClean="0">
                <a:latin typeface="Helvetica Neue Medium"/>
                <a:cs typeface="Helvetica Neue Medium"/>
              </a:rPr>
              <a:t>scalable</a:t>
            </a:r>
            <a:r>
              <a:rPr lang="zh-CN" altLang="en-US" sz="2000" dirty="0" smtClean="0">
                <a:latin typeface="Helvetica Neue Medium"/>
                <a:cs typeface="Helvetica Neue Medium"/>
              </a:rPr>
              <a:t> </a:t>
            </a:r>
            <a:r>
              <a:rPr lang="en-US" altLang="zh-CN" sz="2000" dirty="0" smtClean="0">
                <a:latin typeface="Helvetica Neue Medium"/>
                <a:cs typeface="Helvetica Neue Medium"/>
              </a:rPr>
              <a:t>and</a:t>
            </a:r>
            <a:r>
              <a:rPr lang="zh-CN" altLang="en-US" sz="2000" dirty="0" smtClean="0">
                <a:latin typeface="Helvetica Neue Medium"/>
                <a:cs typeface="Helvetica Neue Medium"/>
              </a:rPr>
              <a:t> </a:t>
            </a:r>
            <a:r>
              <a:rPr lang="en-US" altLang="zh-CN" sz="2000" dirty="0" smtClean="0">
                <a:latin typeface="Helvetica Neue Medium"/>
                <a:cs typeface="Helvetica Neue Medium"/>
              </a:rPr>
              <a:t>accurate</a:t>
            </a:r>
            <a:endParaRPr lang="en-US" sz="2000" dirty="0" smtClean="0">
              <a:latin typeface="Helvetica Neue Medium"/>
              <a:cs typeface="Helvetica Neue Mediu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41499" y="2848600"/>
            <a:ext cx="5061001" cy="400110"/>
          </a:xfrm>
          <a:prstGeom prst="rect">
            <a:avLst/>
          </a:prstGeom>
          <a:noFill/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Helvetica Neue Medium" charset="0"/>
                <a:ea typeface="Helvetica Neue Medium" charset="0"/>
                <a:cs typeface="Helvetica Neue Medium" charset="0"/>
              </a:rPr>
              <a:t>Optimize encoding with access </a:t>
            </a:r>
            <a:r>
              <a:rPr 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feedback</a:t>
            </a:r>
            <a:endParaRPr lang="en-US" sz="2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86377" y="4176732"/>
            <a:ext cx="4771243" cy="400110"/>
          </a:xfrm>
          <a:prstGeom prst="rect">
            <a:avLst/>
          </a:prstGeom>
          <a:noFill/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>
                <a:latin typeface="Helvetica Neue Medium" charset="0"/>
                <a:ea typeface="Helvetica Neue Medium" charset="0"/>
                <a:cs typeface="Helvetica Neue Medium" charset="0"/>
              </a:rPr>
              <a:t>Identify hot items to improve </a:t>
            </a:r>
            <a:r>
              <a:rPr lang="en-US" sz="2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efficiency</a:t>
            </a:r>
            <a:endParaRPr lang="en-US" sz="2000" dirty="0"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77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7"/>
            <a:ext cx="8229600" cy="4086760"/>
          </a:xfrm>
        </p:spPr>
        <p:txBody>
          <a:bodyPr>
            <a:noAutofit/>
          </a:bodyPr>
          <a:lstStyle/>
          <a:p>
            <a:r>
              <a:rPr lang="en-US" dirty="0"/>
              <a:t>Popularity </a:t>
            </a:r>
            <a:r>
              <a:rPr lang="en-US" dirty="0" smtClean="0"/>
              <a:t>prediction can direct encoding for higher quality streaming</a:t>
            </a:r>
            <a:endParaRPr lang="en-US" dirty="0"/>
          </a:p>
          <a:p>
            <a:endParaRPr lang="en-US" altLang="zh-CN" dirty="0" smtClean="0"/>
          </a:p>
          <a:p>
            <a:r>
              <a:rPr lang="en-US" altLang="zh-CN" dirty="0" smtClean="0"/>
              <a:t>CHESS: first scalable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accurate popularity predictor</a:t>
            </a:r>
          </a:p>
          <a:p>
            <a:pPr lvl="1"/>
            <a:r>
              <a:rPr lang="en-US" sz="2000" dirty="0"/>
              <a:t>Model </a:t>
            </a:r>
            <a:r>
              <a:rPr lang="en-US" sz="2000" dirty="0" smtClean="0"/>
              <a:t>influence of past accesses with O(1</a:t>
            </a:r>
            <a:r>
              <a:rPr lang="en-US" sz="2000" dirty="0"/>
              <a:t>) </a:t>
            </a:r>
            <a:r>
              <a:rPr lang="en-US" sz="2000" dirty="0" smtClean="0"/>
              <a:t>time/space</a:t>
            </a:r>
            <a:endParaRPr lang="en-US" sz="2000" dirty="0"/>
          </a:p>
          <a:p>
            <a:pPr lvl="1"/>
            <a:r>
              <a:rPr lang="en-US" altLang="zh-CN" sz="2000" dirty="0" smtClean="0"/>
              <a:t>Combine </a:t>
            </a:r>
            <a:r>
              <a:rPr lang="en-US" altLang="zh-CN" sz="2000" dirty="0" smtClean="0"/>
              <a:t>multiple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kernels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social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signals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 boost </a:t>
            </a:r>
            <a:r>
              <a:rPr lang="en-US" altLang="zh-CN" sz="2000" dirty="0" smtClean="0"/>
              <a:t>accuracy</a:t>
            </a:r>
            <a:endParaRPr lang="en-US" sz="2000" dirty="0" smtClean="0"/>
          </a:p>
          <a:p>
            <a:pPr lvl="1"/>
            <a:endParaRPr lang="en-US" sz="2000" dirty="0"/>
          </a:p>
          <a:p>
            <a:r>
              <a:rPr lang="en-US" altLang="zh-CN" dirty="0" smtClean="0"/>
              <a:t>Evaluation on Facebook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 workload</a:t>
            </a:r>
          </a:p>
          <a:p>
            <a:pPr lvl="1"/>
            <a:r>
              <a:rPr lang="en-US" altLang="zh-CN" sz="2000" dirty="0" smtClean="0"/>
              <a:t>More accurate than non-scalable state of the art </a:t>
            </a:r>
            <a:r>
              <a:rPr lang="en-US" altLang="zh-CN" sz="2000" dirty="0" smtClean="0"/>
              <a:t>method</a:t>
            </a:r>
            <a:endParaRPr lang="en-US" altLang="zh-CN" sz="2000" dirty="0" smtClean="0"/>
          </a:p>
          <a:p>
            <a:pPr lvl="1"/>
            <a:r>
              <a:rPr lang="en-US" altLang="zh-CN" sz="2000" dirty="0" smtClean="0"/>
              <a:t>Serve </a:t>
            </a:r>
            <a:r>
              <a:rPr lang="en-US" altLang="zh-CN" sz="2000" dirty="0" smtClean="0"/>
              <a:t>80%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user watch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time with 3x reduction in </a:t>
            </a:r>
            <a:r>
              <a:rPr lang="en-US" altLang="zh-CN" sz="2000" dirty="0" smtClean="0"/>
              <a:t>processing</a:t>
            </a:r>
            <a:endParaRPr lang="en-US" altLang="zh-CN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4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623" y="1477980"/>
            <a:ext cx="1694800" cy="7981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966" y="0"/>
            <a:ext cx="8492067" cy="857250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Better 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</a:t>
            </a:r>
            <a:r>
              <a:rPr lang="zh-CN" altLang="en-US" dirty="0" smtClean="0"/>
              <a:t> </a:t>
            </a:r>
            <a:r>
              <a:rPr lang="en-US" dirty="0" smtClean="0"/>
              <a:t>from More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8"/>
            <a:ext cx="8229600" cy="3968648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Better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compression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 same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quality</a:t>
            </a:r>
          </a:p>
          <a:p>
            <a:r>
              <a:rPr lang="en-US" altLang="zh-CN" sz="2700" dirty="0" smtClean="0"/>
              <a:t>QuickFire:</a:t>
            </a:r>
            <a:r>
              <a:rPr lang="zh-CN" altLang="en-US" sz="2700" dirty="0" smtClean="0"/>
              <a:t> </a:t>
            </a:r>
            <a:r>
              <a:rPr lang="en-US" altLang="zh-CN" sz="2700" dirty="0" smtClean="0"/>
              <a:t>20%</a:t>
            </a:r>
            <a:r>
              <a:rPr lang="zh-CN" altLang="en-US" sz="2700" dirty="0" smtClean="0"/>
              <a:t> </a:t>
            </a:r>
            <a:r>
              <a:rPr lang="en-US" altLang="zh-CN" sz="2700" dirty="0" smtClean="0"/>
              <a:t>size</a:t>
            </a:r>
            <a:r>
              <a:rPr lang="zh-CN" altLang="en-US" sz="2700" dirty="0" smtClean="0"/>
              <a:t> </a:t>
            </a:r>
            <a:r>
              <a:rPr lang="en-US" altLang="zh-CN" sz="2700" dirty="0" smtClean="0"/>
              <a:t>reduction using</a:t>
            </a:r>
            <a:r>
              <a:rPr lang="zh-CN" altLang="en-US" sz="2700" dirty="0" smtClean="0"/>
              <a:t> 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 smtClean="0"/>
              <a:t>20X computation</a:t>
            </a:r>
            <a:endParaRPr lang="en-US" altLang="zh-CN" sz="3000" dirty="0"/>
          </a:p>
          <a:p>
            <a:r>
              <a:rPr lang="en-US" altLang="zh-CN" sz="2700" dirty="0" smtClean="0"/>
              <a:t>More</a:t>
            </a:r>
            <a:r>
              <a:rPr lang="zh-CN" altLang="en-US" sz="2700" dirty="0" smtClean="0"/>
              <a:t> </a:t>
            </a:r>
            <a:r>
              <a:rPr lang="en-US" altLang="zh-CN" sz="2700" dirty="0"/>
              <a:t>users</a:t>
            </a:r>
            <a:r>
              <a:rPr lang="zh-CN" altLang="en-US" sz="2700" dirty="0"/>
              <a:t> </a:t>
            </a:r>
            <a:r>
              <a:rPr lang="en-US" altLang="zh-CN" sz="2700" dirty="0"/>
              <a:t>can</a:t>
            </a:r>
            <a:r>
              <a:rPr lang="zh-CN" altLang="en-US" sz="2700" dirty="0"/>
              <a:t> </a:t>
            </a:r>
            <a:r>
              <a:rPr lang="en-US" altLang="zh-CN" sz="2700" dirty="0"/>
              <a:t>view</a:t>
            </a:r>
            <a:r>
              <a:rPr lang="zh-CN" altLang="en-US" sz="2700" dirty="0"/>
              <a:t> </a:t>
            </a:r>
            <a:r>
              <a:rPr lang="en-US" altLang="zh-CN" sz="2700" dirty="0"/>
              <a:t>the</a:t>
            </a:r>
            <a:r>
              <a:rPr lang="zh-CN" altLang="en-US" sz="2700" dirty="0"/>
              <a:t> </a:t>
            </a:r>
            <a:r>
              <a:rPr lang="en-US" altLang="zh-CN" sz="2700" dirty="0"/>
              <a:t>high</a:t>
            </a:r>
            <a:r>
              <a:rPr lang="zh-CN" altLang="en-US" sz="2700" dirty="0"/>
              <a:t> </a:t>
            </a:r>
            <a:r>
              <a:rPr lang="en-US" altLang="zh-CN" sz="2700" dirty="0"/>
              <a:t>quality</a:t>
            </a:r>
            <a:r>
              <a:rPr lang="zh-CN" altLang="en-US" sz="2700" dirty="0"/>
              <a:t> </a:t>
            </a:r>
            <a:r>
              <a:rPr lang="en-US" altLang="zh-CN" sz="2700" dirty="0" smtClean="0"/>
              <a:t>versions</a:t>
            </a:r>
            <a:endParaRPr lang="en-US" sz="2700" dirty="0"/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4</a:t>
            </a:fld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566333" y="3006400"/>
            <a:ext cx="4724400" cy="1943100"/>
            <a:chOff x="1566333" y="2502818"/>
            <a:chExt cx="4724400" cy="19431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6333" y="2502818"/>
              <a:ext cx="4724400" cy="19431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4453224" y="3692330"/>
              <a:ext cx="837233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smtClean="0">
                  <a:latin typeface="Helvetica Neue"/>
                  <a:cs typeface="Helvetica Neue"/>
                </a:rPr>
                <a:t>Alice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53172" y="3679267"/>
              <a:ext cx="837233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Helvetica Neue"/>
                  <a:cs typeface="Helvetica Neue"/>
                </a:rPr>
                <a:t>Bob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71788" y="2643117"/>
              <a:ext cx="0" cy="1049213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4816805" y="2613057"/>
              <a:ext cx="0" cy="1049213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02978" y="2689980"/>
              <a:ext cx="446016" cy="228115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99056" y="3185325"/>
              <a:ext cx="357571" cy="18288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19485" y="3468355"/>
              <a:ext cx="357571" cy="1828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821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966" y="0"/>
            <a:ext cx="8492067" cy="85725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Better Video</a:t>
            </a:r>
            <a:r>
              <a:rPr lang="zh-CN" altLang="en-US" dirty="0"/>
              <a:t> </a:t>
            </a:r>
            <a:r>
              <a:rPr lang="en-US" dirty="0" smtClean="0"/>
              <a:t>Streaming from </a:t>
            </a:r>
            <a:r>
              <a:rPr lang="en-US" dirty="0"/>
              <a:t>More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Better</a:t>
            </a:r>
            <a:r>
              <a:rPr lang="zh-CN" altLang="en-US" sz="2800" dirty="0"/>
              <a:t> </a:t>
            </a:r>
            <a:r>
              <a:rPr lang="en-US" altLang="zh-CN" sz="2800" dirty="0"/>
              <a:t>compression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at the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same</a:t>
            </a:r>
            <a:r>
              <a:rPr lang="zh-CN" altLang="en-US" sz="2800" dirty="0"/>
              <a:t> </a:t>
            </a:r>
            <a:r>
              <a:rPr lang="en-US" altLang="zh-CN" sz="2800" dirty="0"/>
              <a:t>quality</a:t>
            </a:r>
          </a:p>
          <a:p>
            <a:r>
              <a:rPr lang="en-US" altLang="zh-CN" sz="2700" dirty="0"/>
              <a:t>QuickFire:</a:t>
            </a:r>
            <a:r>
              <a:rPr lang="zh-CN" altLang="en-US" sz="2700" dirty="0"/>
              <a:t> </a:t>
            </a:r>
            <a:r>
              <a:rPr lang="en-US" altLang="zh-CN" sz="2700" dirty="0" smtClean="0"/>
              <a:t>20</a:t>
            </a:r>
            <a:r>
              <a:rPr lang="en-US" altLang="zh-CN" sz="2700" dirty="0"/>
              <a:t>%</a:t>
            </a:r>
            <a:r>
              <a:rPr lang="zh-CN" altLang="en-US" sz="2700" dirty="0"/>
              <a:t> </a:t>
            </a:r>
            <a:r>
              <a:rPr lang="en-US" altLang="zh-CN" sz="2700" dirty="0"/>
              <a:t>size</a:t>
            </a:r>
            <a:r>
              <a:rPr lang="zh-CN" altLang="en-US" sz="2700" dirty="0"/>
              <a:t> </a:t>
            </a:r>
            <a:r>
              <a:rPr lang="en-US" altLang="zh-CN" sz="2700" dirty="0" smtClean="0"/>
              <a:t>reduction using 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 smtClean="0"/>
              <a:t>20X computation</a:t>
            </a:r>
            <a:endParaRPr lang="en-US" altLang="zh-CN" sz="2700" dirty="0" smtClean="0"/>
          </a:p>
          <a:p>
            <a:r>
              <a:rPr lang="en-US" altLang="zh-CN" sz="2700" dirty="0" smtClean="0"/>
              <a:t>More</a:t>
            </a:r>
            <a:r>
              <a:rPr lang="zh-CN" altLang="en-US" sz="2700" dirty="0" smtClean="0"/>
              <a:t> </a:t>
            </a:r>
            <a:r>
              <a:rPr lang="en-US" altLang="zh-CN" sz="2700" dirty="0"/>
              <a:t>users</a:t>
            </a:r>
            <a:r>
              <a:rPr lang="zh-CN" altLang="en-US" sz="2700" dirty="0"/>
              <a:t> </a:t>
            </a:r>
            <a:r>
              <a:rPr lang="en-US" altLang="zh-CN" sz="2700" dirty="0"/>
              <a:t>can</a:t>
            </a:r>
            <a:r>
              <a:rPr lang="zh-CN" altLang="en-US" sz="2700" dirty="0"/>
              <a:t> </a:t>
            </a:r>
            <a:r>
              <a:rPr lang="en-US" altLang="zh-CN" sz="2700" dirty="0"/>
              <a:t>view</a:t>
            </a:r>
            <a:r>
              <a:rPr lang="zh-CN" altLang="en-US" sz="2700" dirty="0"/>
              <a:t> </a:t>
            </a:r>
            <a:r>
              <a:rPr lang="en-US" altLang="zh-CN" sz="2700" dirty="0"/>
              <a:t>the</a:t>
            </a:r>
            <a:r>
              <a:rPr lang="zh-CN" altLang="en-US" sz="2700" dirty="0"/>
              <a:t> </a:t>
            </a:r>
            <a:r>
              <a:rPr lang="en-US" altLang="zh-CN" sz="2700" dirty="0"/>
              <a:t>high</a:t>
            </a:r>
            <a:r>
              <a:rPr lang="zh-CN" altLang="en-US" sz="2700" dirty="0"/>
              <a:t> </a:t>
            </a:r>
            <a:r>
              <a:rPr lang="en-US" altLang="zh-CN" sz="2700" dirty="0"/>
              <a:t>quality</a:t>
            </a:r>
            <a:r>
              <a:rPr lang="zh-CN" altLang="en-US" sz="2700" dirty="0"/>
              <a:t> </a:t>
            </a:r>
            <a:r>
              <a:rPr lang="en-US" altLang="zh-CN" sz="2700" dirty="0" smtClean="0"/>
              <a:t>versions</a:t>
            </a:r>
            <a:endParaRPr lang="en-US" sz="2700" dirty="0"/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566333" y="3006401"/>
            <a:ext cx="4724400" cy="1943100"/>
            <a:chOff x="1566333" y="2502818"/>
            <a:chExt cx="4724400" cy="19431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66333" y="2502818"/>
              <a:ext cx="4724400" cy="194310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4453224" y="3692330"/>
              <a:ext cx="837233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smtClean="0">
                  <a:latin typeface="Helvetica Neue"/>
                  <a:cs typeface="Helvetica Neue"/>
                </a:rPr>
                <a:t>Alice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53172" y="3679267"/>
              <a:ext cx="837233" cy="369332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Helvetica Neue"/>
                  <a:cs typeface="Helvetica Neue"/>
                </a:rPr>
                <a:t>Bob</a:t>
              </a:r>
              <a:endParaRPr lang="en-US" b="1" dirty="0">
                <a:latin typeface="Helvetica Neue"/>
                <a:cs typeface="Helvetica Neue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71788" y="2643117"/>
              <a:ext cx="0" cy="1049213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4816805" y="2613057"/>
              <a:ext cx="0" cy="1049213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93081" y="2689980"/>
              <a:ext cx="446016" cy="228115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3478" y="3185325"/>
              <a:ext cx="357571" cy="18288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5167" y="3468355"/>
              <a:ext cx="357571" cy="18288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623" y="1477980"/>
            <a:ext cx="1694800" cy="798163"/>
          </a:xfrm>
          <a:prstGeom prst="rect">
            <a:avLst/>
          </a:prstGeom>
        </p:spPr>
      </p:pic>
      <p:sp>
        <p:nvSpPr>
          <p:cNvPr id="21" name="Left Arrow 20"/>
          <p:cNvSpPr/>
          <p:nvPr/>
        </p:nvSpPr>
        <p:spPr>
          <a:xfrm>
            <a:off x="4739097" y="3255908"/>
            <a:ext cx="612221" cy="110747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Arrow 21"/>
          <p:cNvSpPr/>
          <p:nvPr/>
        </p:nvSpPr>
        <p:spPr>
          <a:xfrm>
            <a:off x="3321049" y="3725416"/>
            <a:ext cx="338749" cy="110467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Arrow 22"/>
          <p:cNvSpPr/>
          <p:nvPr/>
        </p:nvSpPr>
        <p:spPr>
          <a:xfrm>
            <a:off x="2664068" y="4008143"/>
            <a:ext cx="218831" cy="110467"/>
          </a:xfrm>
          <a:prstGeom prst="lef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465253" y="3404996"/>
            <a:ext cx="27924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dirty="0" smtClean="0">
                <a:solidFill>
                  <a:schemeClr val="accent6">
                    <a:lumMod val="75000"/>
                  </a:schemeClr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Better Compression</a:t>
            </a:r>
            <a:endParaRPr lang="en-US" sz="2200" dirty="0">
              <a:solidFill>
                <a:schemeClr val="accent6">
                  <a:lumMod val="75000"/>
                </a:schemeClr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1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QuickFire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FB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sz="2800" dirty="0" smtClean="0"/>
              <a:t>Infeasible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encode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all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videos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with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QuickFire</a:t>
            </a:r>
          </a:p>
          <a:p>
            <a:pPr lvl="1"/>
            <a:r>
              <a:rPr lang="en-US" altLang="zh-CN" sz="2400" dirty="0" smtClean="0"/>
              <a:t> Increase by 20X 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already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large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processing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fleet</a:t>
            </a:r>
            <a:endParaRPr lang="en-US" sz="2400" dirty="0" smtClean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altLang="zh-CN" sz="2800" dirty="0" smtClean="0"/>
              <a:t>High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skew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popularity</a:t>
            </a:r>
            <a:endParaRPr lang="en-US" altLang="zh-CN" sz="2800" dirty="0"/>
          </a:p>
          <a:p>
            <a:pPr lvl="1"/>
            <a:r>
              <a:rPr lang="en-US" altLang="zh-CN" sz="2400" dirty="0" smtClean="0"/>
              <a:t>Reap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benefit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modest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processing?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Opportunity: High Skew in Popularity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348"/>
            <a:ext cx="8330540" cy="3394472"/>
          </a:xfrm>
        </p:spPr>
        <p:txBody>
          <a:bodyPr/>
          <a:lstStyle/>
          <a:p>
            <a:r>
              <a:rPr lang="en-US" altLang="zh-CN" dirty="0" smtClean="0"/>
              <a:t>Access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million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videos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randomly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ID</a:t>
            </a:r>
            <a:endParaRPr lang="en-US" dirty="0" smtClean="0"/>
          </a:p>
          <a:p>
            <a:r>
              <a:rPr lang="en-US" dirty="0" smtClean="0"/>
              <a:t>Watch </a:t>
            </a:r>
            <a:r>
              <a:rPr lang="en-US" dirty="0"/>
              <a:t>time: total time users spent watching a video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7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568" y="2717562"/>
            <a:ext cx="37846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3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568" y="2721743"/>
            <a:ext cx="3784600" cy="236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Opportunity: High Skew in Popularity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We can serve most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dirty="0" smtClean="0"/>
              <a:t>a small </a:t>
            </a:r>
            <a:r>
              <a:rPr lang="en-US" altLang="zh-CN" dirty="0" smtClean="0"/>
              <a:t>fraction</a:t>
            </a:r>
            <a:r>
              <a:rPr lang="zh-CN" altLang="en-US" dirty="0" smtClean="0"/>
              <a:t> </a:t>
            </a:r>
            <a:r>
              <a:rPr lang="en-US" dirty="0" smtClean="0"/>
              <a:t>of videos </a:t>
            </a:r>
            <a:r>
              <a:rPr lang="en-US" altLang="zh-CN" dirty="0" smtClean="0"/>
              <a:t>encoded</a:t>
            </a:r>
            <a:r>
              <a:rPr lang="zh-CN" altLang="en-US" dirty="0" smtClean="0"/>
              <a:t> </a:t>
            </a:r>
            <a:r>
              <a:rPr lang="en-US" dirty="0" smtClean="0"/>
              <a:t>with QuickFire</a:t>
            </a:r>
          </a:p>
          <a:p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these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582260" y="2301662"/>
            <a:ext cx="2353529" cy="2127058"/>
            <a:chOff x="3277461" y="1996856"/>
            <a:chExt cx="2353529" cy="2127058"/>
          </a:xfrm>
        </p:grpSpPr>
        <p:cxnSp>
          <p:nvCxnSpPr>
            <p:cNvPr id="10" name="Straight Connector 9"/>
            <p:cNvCxnSpPr/>
            <p:nvPr/>
          </p:nvCxnSpPr>
          <p:spPr>
            <a:xfrm flipH="1" flipV="1">
              <a:off x="4765372" y="2619585"/>
              <a:ext cx="0" cy="1504329"/>
            </a:xfrm>
            <a:prstGeom prst="line">
              <a:avLst/>
            </a:prstGeom>
            <a:ln w="38100" cmpd="sng"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3277461" y="1996856"/>
              <a:ext cx="2353529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1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80%+ watch </a:t>
              </a:r>
              <a:r>
                <a:rPr lang="en-US" altLang="zh-CN" sz="2100" dirty="0" smtClean="0">
                  <a:latin typeface="Helvetica Neue Medium" charset="0"/>
                  <a:ea typeface="Helvetica Neue Medium" charset="0"/>
                  <a:cs typeface="Helvetica Neue Medium" charset="0"/>
                </a:rPr>
                <a:t>time</a:t>
              </a:r>
              <a:endParaRPr lang="en-US" altLang="zh-CN" sz="2100" dirty="0">
                <a:latin typeface="Helvetica Neue Medium" charset="0"/>
                <a:ea typeface="Helvetica Neue Medium" charset="0"/>
                <a:cs typeface="Helvetica Neue Medium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72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Video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Prediction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Popularity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prediction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important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 higher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quality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streaming</a:t>
            </a:r>
          </a:p>
          <a:p>
            <a:pPr lvl="1"/>
            <a:r>
              <a:rPr lang="en-US" altLang="zh-CN" sz="2400" dirty="0" smtClean="0"/>
              <a:t>Direct encoding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videos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largest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benefit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sz="2800" dirty="0" smtClean="0"/>
              <a:t>Goal of CHESS video prediction system</a:t>
            </a:r>
          </a:p>
          <a:p>
            <a:pPr lvl="1"/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Identify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videos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with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highest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future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watch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time</a:t>
            </a:r>
            <a:endParaRPr lang="en-US" altLang="zh-CN" sz="2400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pPr lvl="1"/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M</a:t>
            </a:r>
            <a:r>
              <a:rPr 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aximize </a:t>
            </a:r>
            <a:r>
              <a:rPr lang="en-US" altLang="zh-CN" sz="2400" dirty="0">
                <a:latin typeface="Helvetica Neue Medium" charset="0"/>
                <a:ea typeface="Helvetica Neue Medium" charset="0"/>
                <a:cs typeface="Helvetica Neue Medium" charset="0"/>
              </a:rPr>
              <a:t>watch-time</a:t>
            </a:r>
            <a:r>
              <a:rPr lang="zh-CN" alt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sz="2400" dirty="0">
                <a:latin typeface="Helvetica Neue Medium" charset="0"/>
                <a:ea typeface="Helvetica Neue Medium" charset="0"/>
                <a:cs typeface="Helvetica Neue Medium" charset="0"/>
              </a:rPr>
              <a:t>ratio </a:t>
            </a:r>
            <a:r>
              <a:rPr 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with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budgeted</a:t>
            </a:r>
            <a:r>
              <a:rPr lang="zh-CN" altLang="en-US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altLang="zh-CN" sz="24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processing</a:t>
            </a:r>
            <a:endParaRPr lang="en-US" sz="2400" dirty="0" smtClean="0">
              <a:latin typeface="Helvetica Neue Medium" charset="0"/>
              <a:ea typeface="Helvetica Neue Medium" charset="0"/>
              <a:cs typeface="Helvetica Neue Medium" charset="0"/>
            </a:endParaRP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34052-3774-B34C-A6F0-5C436C7626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3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  <wetp:taskpane dockstate="right" visibility="0" width="70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AFF699E0-24DB-4443-A31A-DD01E6153379}">
  <we:reference id="wa104380169" version="1.1.0.0" store="en-US" storeType="OMEX"/>
  <we:alternateReferences>
    <we:reference id="WA104380169" version="1.1.0.0" store="WA104380169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D23B06E-9BCB-434B-AD3F-290C7ECA55EE}">
  <we:reference id="wa104178141" version="3.0.11.21" store="en-US" storeType="OMEX"/>
  <we:alternateReferences>
    <we:reference id="WA104178141" version="3.0.11.21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42773</TotalTime>
  <Words>1082</Words>
  <Application>Microsoft Macintosh PowerPoint</Application>
  <PresentationFormat>On-screen Show (16:9)</PresentationFormat>
  <Paragraphs>319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Calibri</vt:lpstr>
      <vt:lpstr>Helvetica Neue</vt:lpstr>
      <vt:lpstr>Helvetica Neue Medium</vt:lpstr>
      <vt:lpstr>rtxmi</vt:lpstr>
      <vt:lpstr>txsy</vt:lpstr>
      <vt:lpstr>宋体</vt:lpstr>
      <vt:lpstr>Arial</vt:lpstr>
      <vt:lpstr>Office Theme</vt:lpstr>
      <vt:lpstr>PowerPoint Presentation</vt:lpstr>
      <vt:lpstr>Videos are Central to Facebook 8 billion views per day</vt:lpstr>
      <vt:lpstr>Workflow of Videos on Facebook</vt:lpstr>
      <vt:lpstr>Better Video Streaming from More Processing</vt:lpstr>
      <vt:lpstr>Better Video Streaming from More Processing</vt:lpstr>
      <vt:lpstr>How to apply QuickFire for FB videos</vt:lpstr>
      <vt:lpstr>Opportunity: High Skew in Popularity</vt:lpstr>
      <vt:lpstr>Opportunity: High Skew in Popularity</vt:lpstr>
      <vt:lpstr>CHESS Video Prediction System</vt:lpstr>
      <vt:lpstr>CHESS Video Prediction System</vt:lpstr>
      <vt:lpstr>CHESS Video Prediction System</vt:lpstr>
      <vt:lpstr>CHESS Video Prediction System</vt:lpstr>
      <vt:lpstr>Requirements of CHESS-VPS</vt:lpstr>
      <vt:lpstr>CHESS Key Insights</vt:lpstr>
      <vt:lpstr>Efficiently model past access influence</vt:lpstr>
      <vt:lpstr>Efficiently model past access influence</vt:lpstr>
      <vt:lpstr>Efficiently model past access influence</vt:lpstr>
      <vt:lpstr>Efficiently model past access influence</vt:lpstr>
      <vt:lpstr>Efficiently model past access influence</vt:lpstr>
      <vt:lpstr>Efficiently model past access influence</vt:lpstr>
      <vt:lpstr>Combining Efficient Features in a Model</vt:lpstr>
      <vt:lpstr>Combining Efficient Features in a Model</vt:lpstr>
      <vt:lpstr>CHESS Video Prediction System</vt:lpstr>
      <vt:lpstr>Evaluation</vt:lpstr>
      <vt:lpstr>Evaluation</vt:lpstr>
      <vt:lpstr>Metrics</vt:lpstr>
      <vt:lpstr>Metrics</vt:lpstr>
      <vt:lpstr>CHESS is Accurate</vt:lpstr>
      <vt:lpstr>CHESS is Accurate</vt:lpstr>
      <vt:lpstr>CHESS is Accurate</vt:lpstr>
      <vt:lpstr>CHESS is Accurate</vt:lpstr>
      <vt:lpstr>CHESS Reduces Encoding Processing</vt:lpstr>
      <vt:lpstr>Related Work</vt:lpstr>
      <vt:lpstr>Conclusion</vt:lpstr>
    </vt:vector>
  </TitlesOfParts>
  <Company>Princeton University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Linpeng Tang</dc:creator>
  <cp:lastModifiedBy>Linpeng Tang</cp:lastModifiedBy>
  <cp:revision>2240</cp:revision>
  <cp:lastPrinted>2015-02-05T18:22:57Z</cp:lastPrinted>
  <dcterms:created xsi:type="dcterms:W3CDTF">2015-01-10T18:34:26Z</dcterms:created>
  <dcterms:modified xsi:type="dcterms:W3CDTF">2017-07-13T17:06:13Z</dcterms:modified>
</cp:coreProperties>
</file>

<file path=docProps/thumbnail.jpeg>
</file>